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03" r:id="rId2"/>
    <p:sldMasterId id="2147483705" r:id="rId3"/>
    <p:sldMasterId id="2147483707" r:id="rId4"/>
    <p:sldMasterId id="2147483661" r:id="rId5"/>
    <p:sldMasterId id="2147483686" r:id="rId6"/>
  </p:sldMasterIdLst>
  <p:notesMasterIdLst>
    <p:notesMasterId r:id="rId26"/>
  </p:notesMasterIdLst>
  <p:handoutMasterIdLst>
    <p:handoutMasterId r:id="rId27"/>
  </p:handoutMasterIdLst>
  <p:sldIdLst>
    <p:sldId id="281" r:id="rId7"/>
    <p:sldId id="259" r:id="rId8"/>
    <p:sldId id="263" r:id="rId9"/>
    <p:sldId id="320" r:id="rId10"/>
    <p:sldId id="318" r:id="rId11"/>
    <p:sldId id="310" r:id="rId12"/>
    <p:sldId id="284" r:id="rId13"/>
    <p:sldId id="322" r:id="rId14"/>
    <p:sldId id="315" r:id="rId15"/>
    <p:sldId id="316" r:id="rId16"/>
    <p:sldId id="275" r:id="rId17"/>
    <p:sldId id="278" r:id="rId18"/>
    <p:sldId id="279" r:id="rId19"/>
    <p:sldId id="317" r:id="rId20"/>
    <p:sldId id="282" r:id="rId21"/>
    <p:sldId id="274" r:id="rId22"/>
    <p:sldId id="323" r:id="rId23"/>
    <p:sldId id="276" r:id="rId24"/>
    <p:sldId id="277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910513"/>
    <a:srgbClr val="881C1C"/>
    <a:srgbClr val="929292"/>
    <a:srgbClr val="000000"/>
    <a:srgbClr val="8A2332"/>
    <a:srgbClr val="728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6"/>
    <p:restoredTop sz="96327"/>
  </p:normalViewPr>
  <p:slideViewPr>
    <p:cSldViewPr snapToGrid="0" snapToObjects="1">
      <p:cViewPr varScale="1">
        <p:scale>
          <a:sx n="215" d="100"/>
          <a:sy n="215" d="100"/>
        </p:scale>
        <p:origin x="23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18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54AD7C-D434-674F-ABE3-45BB78B64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8746-50E3-7242-816C-2523F37BB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6F72-A37D-824B-9409-D9F6F828ACF5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52F86-907E-4F40-8239-AA4DAD47C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CC6F-7CB9-EF49-AC89-C21AF02B40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8C8A-B923-9348-98AD-70FCDC04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8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E777-087F-2E4A-86D7-646086A1AA26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8E15-765C-0D4F-836A-CC046D048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E8E15-765C-0D4F-836A-CC046D048C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8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experimental setup in detail.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22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results: Step 4.b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01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results: Step 4.b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2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3511-336B-A94E-74B4-B33E6893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709E59-E3A6-B780-7C04-315BDED86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B0CA0-9B3B-3B88-0104-7D925D45D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results: Step 4.b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8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Read out ethical disclosure. </a:t>
            </a:r>
          </a:p>
        </p:txBody>
      </p:sp>
    </p:spTree>
    <p:extLst>
      <p:ext uri="{BB962C8B-B14F-4D97-AF65-F5344CB8AC3E}">
        <p14:creationId xmlns:p14="http://schemas.microsoft.com/office/powerpoint/2010/main" val="3326604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Read out ethical disclosure. </a:t>
            </a:r>
          </a:p>
        </p:txBody>
      </p:sp>
    </p:spTree>
    <p:extLst>
      <p:ext uri="{BB962C8B-B14F-4D97-AF65-F5344CB8AC3E}">
        <p14:creationId xmlns:p14="http://schemas.microsoft.com/office/powerpoint/2010/main" val="2612064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results. Step1 and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7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results: Step 3 and 4.a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42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Reprogrammable: 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FPGAs can be reconfigured in the field, enabling updates and improvements without hardware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replacement.This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is especially beneficial in remote or hard-to-reach locations. FPGAs can be programmed and reprogrammed to perform a wide range of tasks, making them adaptable to changing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Users can create custom hardware circuits tailored to specific applications.</a:t>
            </a:r>
          </a:p>
          <a:p>
            <a:endParaRPr lang="en-US" dirty="0"/>
          </a:p>
          <a:p>
            <a:r>
              <a:rPr lang="en-US" dirty="0"/>
              <a:t>Comparable performance: Explain 1, 2 paper’s results. </a:t>
            </a:r>
          </a:p>
          <a:p>
            <a:r>
              <a:rPr lang="en-US" dirty="0"/>
              <a:t>Energy efficiency: 1’s results.</a:t>
            </a:r>
          </a:p>
          <a:p>
            <a:endParaRPr lang="en-US" dirty="0"/>
          </a:p>
          <a:p>
            <a:r>
              <a:rPr lang="en-US" dirty="0"/>
              <a:t>Talk about GPU dissipating heat , needs cooling systems and larger form factor. </a:t>
            </a:r>
          </a:p>
          <a:p>
            <a:r>
              <a:rPr lang="en-US" dirty="0"/>
              <a:t>FGPA power </a:t>
            </a:r>
            <a:r>
              <a:rPr lang="en-US" dirty="0" err="1"/>
              <a:t>dissipiation</a:t>
            </a:r>
            <a:r>
              <a:rPr lang="en-US" dirty="0"/>
              <a:t> is smaller.</a:t>
            </a:r>
          </a:p>
          <a:p>
            <a:endParaRPr lang="en-US" dirty="0"/>
          </a:p>
          <a:p>
            <a:r>
              <a:rPr lang="en-US" dirty="0"/>
              <a:t>More density of computing per unit volume </a:t>
            </a:r>
          </a:p>
          <a:p>
            <a:endParaRPr lang="en-US" dirty="0"/>
          </a:p>
          <a:p>
            <a:r>
              <a:rPr lang="en-US" dirty="0"/>
              <a:t>Environmental aspect on more power consumption in GPU. </a:t>
            </a:r>
          </a:p>
        </p:txBody>
      </p:sp>
    </p:spTree>
    <p:extLst>
      <p:ext uri="{BB962C8B-B14F-4D97-AF65-F5344CB8AC3E}">
        <p14:creationId xmlns:p14="http://schemas.microsoft.com/office/powerpoint/2010/main" val="994316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Reprogrammable: 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FPGAs can be reconfigured in the field, enabling updates and improvements without hardware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replacement.This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is especially beneficial in remote or hard-to-reach locations. FPGAs can be programmed and reprogrammed to perform a wide range of tasks, making them adaptable to changing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Users can create custom hardware circuits tailored to specific applications.</a:t>
            </a:r>
          </a:p>
          <a:p>
            <a:endParaRPr lang="en-US" dirty="0"/>
          </a:p>
          <a:p>
            <a:r>
              <a:rPr lang="en-US" dirty="0"/>
              <a:t>Comparable performance: Explain 1, 2 paper’s results. </a:t>
            </a:r>
          </a:p>
          <a:p>
            <a:r>
              <a:rPr lang="en-US" dirty="0"/>
              <a:t>Energy efficiency: 1’s results.</a:t>
            </a:r>
          </a:p>
          <a:p>
            <a:endParaRPr lang="en-US" dirty="0"/>
          </a:p>
          <a:p>
            <a:r>
              <a:rPr lang="en-US" dirty="0"/>
              <a:t>Talk about GPU dissipating heat , needs cooling systems and larger form factor. </a:t>
            </a:r>
          </a:p>
          <a:p>
            <a:r>
              <a:rPr lang="en-US" dirty="0"/>
              <a:t>FGPA power </a:t>
            </a:r>
            <a:r>
              <a:rPr lang="en-US" dirty="0" err="1"/>
              <a:t>dissipiation</a:t>
            </a:r>
            <a:r>
              <a:rPr lang="en-US" dirty="0"/>
              <a:t> is smaller.</a:t>
            </a:r>
          </a:p>
          <a:p>
            <a:endParaRPr lang="en-US" dirty="0"/>
          </a:p>
          <a:p>
            <a:r>
              <a:rPr lang="en-US" dirty="0"/>
              <a:t>More density of computing per unit volume </a:t>
            </a:r>
          </a:p>
          <a:p>
            <a:endParaRPr lang="en-US" dirty="0"/>
          </a:p>
          <a:p>
            <a:r>
              <a:rPr lang="en-US" dirty="0"/>
              <a:t>Environmental aspect on more power consumption in GPU. </a:t>
            </a:r>
          </a:p>
        </p:txBody>
      </p:sp>
    </p:spTree>
    <p:extLst>
      <p:ext uri="{BB962C8B-B14F-4D97-AF65-F5344CB8AC3E}">
        <p14:creationId xmlns:p14="http://schemas.microsoft.com/office/powerpoint/2010/main" val="251973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AAFC-0252-B3E0-97AF-A33CCB16D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614082-B13F-9C59-B165-630DFB9B4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4E915-6899-5695-99C1-64B722A6D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Reprogrammable: 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FPGAs can be reconfigured in the field, enabling updates and improvements without hardware </a:t>
            </a:r>
            <a:r>
              <a:rPr lang="en-US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replacement.This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is especially beneficial in remote or hard-to-reach locations. FPGAs can be programmed and reprogrammed to perform a wide range of tasks, making them adaptable to changing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Users can create custom hardware circuits tailored to specific applications.</a:t>
            </a:r>
          </a:p>
          <a:p>
            <a:endParaRPr lang="en-US" dirty="0"/>
          </a:p>
          <a:p>
            <a:r>
              <a:rPr lang="en-US" dirty="0"/>
              <a:t>Comparable performance: Explain 1, 2 paper’s results. </a:t>
            </a:r>
          </a:p>
          <a:p>
            <a:r>
              <a:rPr lang="en-US" dirty="0"/>
              <a:t>Energy efficiency: 1’s results.</a:t>
            </a:r>
          </a:p>
          <a:p>
            <a:endParaRPr lang="en-US" dirty="0"/>
          </a:p>
          <a:p>
            <a:r>
              <a:rPr lang="en-US" dirty="0"/>
              <a:t>Talk about GPU dissipating heat , needs cooling systems and larger form factor. </a:t>
            </a:r>
          </a:p>
          <a:p>
            <a:r>
              <a:rPr lang="en-US" dirty="0"/>
              <a:t>FGPA power </a:t>
            </a:r>
            <a:r>
              <a:rPr lang="en-US" dirty="0" err="1"/>
              <a:t>dissipiation</a:t>
            </a:r>
            <a:r>
              <a:rPr lang="en-US" dirty="0"/>
              <a:t> is smaller.</a:t>
            </a:r>
          </a:p>
          <a:p>
            <a:endParaRPr lang="en-US" dirty="0"/>
          </a:p>
          <a:p>
            <a:r>
              <a:rPr lang="en-US" dirty="0"/>
              <a:t>More density of computing per unit volume </a:t>
            </a:r>
          </a:p>
          <a:p>
            <a:endParaRPr lang="en-US" dirty="0"/>
          </a:p>
          <a:p>
            <a:r>
              <a:rPr lang="en-US" dirty="0"/>
              <a:t>Environmental aspect on more power consumption in GPU. </a:t>
            </a:r>
          </a:p>
        </p:txBody>
      </p:sp>
    </p:spTree>
    <p:extLst>
      <p:ext uri="{BB962C8B-B14F-4D97-AF65-F5344CB8AC3E}">
        <p14:creationId xmlns:p14="http://schemas.microsoft.com/office/powerpoint/2010/main" val="428679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Explain the questions clearly.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Host-based system handle confidential, sensitive and critical data of a user.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Banking, Automotive industry, Data Analytics. 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 DNNs.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Attack Hypothesis</a:t>
            </a:r>
          </a:p>
          <a:p>
            <a:pPr lvl="1"/>
            <a:endParaRPr lang="en-US" dirty="0"/>
          </a:p>
          <a:p>
            <a:r>
              <a:rPr lang="en-US" dirty="0"/>
              <a:t>The FPGA uses this data for computation when the user’s task is offloaded.</a:t>
            </a:r>
          </a:p>
          <a:p>
            <a:endParaRPr lang="en-US" dirty="0"/>
          </a:p>
          <a:p>
            <a:r>
              <a:rPr lang="en-US" dirty="0"/>
              <a:t>Results are stored in the FPGA’s memory before writing to Host’s memory.</a:t>
            </a:r>
          </a:p>
          <a:p>
            <a:endParaRPr lang="en-US" dirty="0"/>
          </a:p>
          <a:p>
            <a:r>
              <a:rPr lang="en-US" dirty="0"/>
              <a:t>Uncleared local memory risks unauthorized data access and security compromise by a subsequent offloaded user.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The ZCU104 has an architectural design similar to other Ultrascale+ FPGAs, making our attack scenario credible and relevant.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about zcu104 internals and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in detail.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Mention in why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: Host OS communicates with FPGA via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OS ,it helps in data transfer b/w host and FPGA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hnablded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by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over PCIe.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Increase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The ZCU104 has an architectural design similar to other Ultrascale+ FPGAs, making our attack scenario credible and relevant.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about zcu104 internals and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in detail.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Mention in why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: Host OS communicates with FPGA via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OS ,it helps in data transfer b/w host and FPGA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hnablded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by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over PCIe.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Increase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7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369A-F88E-24EB-977C-5E53D08DC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7CFBF-7544-E46B-E4BB-F6C4E3D30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B1E0F2-98BE-6442-F362-6EDE7B73D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The ZCU104 has an architectural design similar to other Ultrascale+ FPGAs, making our attack scenario credible and relevant.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Explain about zcu104 internals and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in detail.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Mention in why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: Host OS communicates with FPGA via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OS ,it helps in data transfer b/w host and FPGA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hnablded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by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Petalinux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 over PCIe.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Increase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Explain in detail: All the steps</a:t>
            </a:r>
          </a:p>
        </p:txBody>
      </p:sp>
    </p:spTree>
    <p:extLst>
      <p:ext uri="{BB962C8B-B14F-4D97-AF65-F5344CB8AC3E}">
        <p14:creationId xmlns:p14="http://schemas.microsoft.com/office/powerpoint/2010/main" val="104548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8FDB-4A41-5C4A-AFAA-4A56142D9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1920734"/>
            <a:ext cx="8489199" cy="1005840"/>
          </a:xfrm>
          <a:prstGeom prst="rect">
            <a:avLst/>
          </a:prstGeom>
        </p:spPr>
        <p:txBody>
          <a:bodyPr/>
          <a:lstStyle>
            <a:lvl1pPr>
              <a:defRPr sz="3300" b="1" i="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76259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411C-711E-E3BF-C69B-B0EEF6CE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D9A0-92FF-D14C-B2DD-2B36A69D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1E45C-7935-47F8-C29A-82587187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B381-5870-F548-A4A1-1A0A8DD336E4}" type="datetimeFigureOut">
              <a:rPr lang="en-US" smtClean="0"/>
              <a:t>4/4/24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C4FBB-C37D-EA90-F009-5D0AC117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D2D23-D0A2-6195-7F69-64F67EDC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7B3E-5A1D-7633-D0EC-FC699A70B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8587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1F654-9786-DF68-CA17-65E6DB5548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44557"/>
            <a:ext cx="12192000" cy="8844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342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C9F9CC5-2479-E843-BF23-DB406CCDD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023" y="5202936"/>
            <a:ext cx="5057233" cy="914400"/>
          </a:xfrm>
          <a:prstGeom prst="rect">
            <a:avLst/>
          </a:prstGeom>
        </p:spPr>
        <p:txBody>
          <a:bodyPr anchor="ctr" anchorCtr="0"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6742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254C4D-8EE6-E548-860B-A115E0F82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023" y="5523470"/>
            <a:ext cx="8489199" cy="914400"/>
          </a:xfrm>
          <a:prstGeom prst="rect">
            <a:avLst/>
          </a:prstGeom>
        </p:spPr>
        <p:txBody>
          <a:bodyPr/>
          <a:lstStyle>
            <a:lvl1pPr>
              <a:defRPr sz="3300" b="1" i="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6760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046DE1-C9A3-3520-E524-1B05745B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0BE67-87AE-5314-4DCC-B0581164D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8911C3E-8ECF-E96B-701A-78BEC6165D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86E72-2E76-EECD-F98B-CD9239B503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0DFB12-91D2-CC56-9D96-1D1B198D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081EB6-3C00-7E63-6E1C-A75965FAD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1618488"/>
            <a:ext cx="6547104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E7A3AE-D618-DB92-FCFD-84D702DBCB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7496" y="1619250"/>
            <a:ext cx="4187825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F5A5B40C-3856-E50D-BF51-7A35D9AC4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561383-AD4A-F1CC-93AA-CF3EA99078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6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2 col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575FB63-CD60-BF65-E6F1-BED98ABF7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43C2378-6944-6960-8576-BE652653F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238" y="1618488"/>
            <a:ext cx="6548437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094B6108-47C6-4EA7-8D9A-C01CCBC9F56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97496" y="1618488"/>
            <a:ext cx="418795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D49EC406-288B-381A-6861-36E21BF9D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D58629-09FD-200D-0D2C-9959587A2B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23988B-759D-B492-9C5B-1F21624F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62634B-E700-D8E2-1ACB-12290ADAA3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1618488"/>
            <a:ext cx="10945812" cy="387705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12106563-10D8-C08C-CE7A-5DC556AB9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D38468-6517-65F3-FB51-C81E091711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C5A08C-A908-240B-911E-D96D988D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8835627-8C4F-213C-A604-A74D98E4E95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448DC60-AE9D-0ED6-E996-6081EAA3A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751B9-5920-BA8B-EB67-964451952C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5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Block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4572E6-3F53-D12A-2F4D-5C6E3185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D7F62CC9-AC31-A2A3-D038-794CACC4C2F0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0238" y="1618488"/>
            <a:ext cx="10945812" cy="3876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16806E8-40A3-CAD4-0303-D372F1300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0903" y="6304471"/>
            <a:ext cx="3762057" cy="201168"/>
          </a:xfrm>
        </p:spPr>
        <p:txBody>
          <a:bodyPr anchor="ctr">
            <a:noAutofit/>
          </a:bodyPr>
          <a:lstStyle>
            <a:lvl1pPr algn="r">
              <a:defRPr sz="12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ctr"/>
            <a:r>
              <a:rPr lang="en-US" sz="1200" dirty="0"/>
              <a:t>ADD COLLEGE/DEPARTMENT/UNIT NAME</a:t>
            </a: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482301-ECFD-2522-0C41-BF4CBDC167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 of Massachusetts Amherst">
            <a:extLst>
              <a:ext uri="{FF2B5EF4-FFF2-40B4-BE49-F238E27FC236}">
                <a16:creationId xmlns:a16="http://schemas.microsoft.com/office/drawing/2014/main" id="{15706013-ACF2-1A9F-8276-F11B55727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t="15994" r="9563" b="17028"/>
          <a:stretch/>
        </p:blipFill>
        <p:spPr>
          <a:xfrm>
            <a:off x="9734872" y="367889"/>
            <a:ext cx="1920240" cy="767944"/>
          </a:xfrm>
          <a:prstGeom prst="rect">
            <a:avLst/>
          </a:prstGeom>
        </p:spPr>
      </p:pic>
      <p:pic>
        <p:nvPicPr>
          <p:cNvPr id="7" name="Picture 6" descr="Aerial view of campus.">
            <a:extLst>
              <a:ext uri="{FF2B5EF4-FFF2-40B4-BE49-F238E27FC236}">
                <a16:creationId xmlns:a16="http://schemas.microsoft.com/office/drawing/2014/main" id="{C4E73E13-C016-A540-8C92-39E918963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"/>
          <a:stretch/>
        </p:blipFill>
        <p:spPr>
          <a:xfrm>
            <a:off x="-2" y="1507524"/>
            <a:ext cx="12194852" cy="5350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213C1-2324-3E4D-B605-5FC1DA7D8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07524"/>
            <a:ext cx="12192000" cy="148281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Massachusetts Amherst">
            <a:extLst>
              <a:ext uri="{FF2B5EF4-FFF2-40B4-BE49-F238E27FC236}">
                <a16:creationId xmlns:a16="http://schemas.microsoft.com/office/drawing/2014/main" id="{34FB72DC-E387-6B22-3B89-70EBA9A28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t="15994" r="9563" b="17028"/>
          <a:stretch/>
        </p:blipFill>
        <p:spPr>
          <a:xfrm>
            <a:off x="9742688" y="367889"/>
            <a:ext cx="1920240" cy="767944"/>
          </a:xfrm>
          <a:prstGeom prst="rect">
            <a:avLst/>
          </a:prstGeom>
        </p:spPr>
      </p:pic>
      <p:pic>
        <p:nvPicPr>
          <p:cNvPr id="7" name="Picture 6" descr="People walking near the campus pond.">
            <a:extLst>
              <a:ext uri="{FF2B5EF4-FFF2-40B4-BE49-F238E27FC236}">
                <a16:creationId xmlns:a16="http://schemas.microsoft.com/office/drawing/2014/main" id="{C4E73E13-C016-A540-8C92-39E918963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21"/>
          <a:stretch/>
        </p:blipFill>
        <p:spPr>
          <a:xfrm>
            <a:off x="-2" y="1507524"/>
            <a:ext cx="12192000" cy="53504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37F274-CD63-6B8A-338E-F36FE218A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07524"/>
            <a:ext cx="12192000" cy="148281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Massachusetts Amherst">
            <a:extLst>
              <a:ext uri="{FF2B5EF4-FFF2-40B4-BE49-F238E27FC236}">
                <a16:creationId xmlns:a16="http://schemas.microsoft.com/office/drawing/2014/main" id="{2A5AF3B0-6794-33D2-D621-7543AF8D8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t="15994" r="9563" b="17028"/>
          <a:stretch/>
        </p:blipFill>
        <p:spPr>
          <a:xfrm>
            <a:off x="9742688" y="367889"/>
            <a:ext cx="1920240" cy="767944"/>
          </a:xfrm>
          <a:prstGeom prst="rect">
            <a:avLst/>
          </a:prstGeom>
        </p:spPr>
      </p:pic>
      <p:pic>
        <p:nvPicPr>
          <p:cNvPr id="7" name="Picture 6" descr="View of campus pond with trees and buildings around.">
            <a:extLst>
              <a:ext uri="{FF2B5EF4-FFF2-40B4-BE49-F238E27FC236}">
                <a16:creationId xmlns:a16="http://schemas.microsoft.com/office/drawing/2014/main" id="{C4E73E13-C016-A540-8C92-39E918963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07524"/>
            <a:ext cx="12191999" cy="5350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83AB44-E13E-DE79-BD6D-E13B6C756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07524"/>
            <a:ext cx="12192000" cy="148281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57514-0BB0-B19E-7766-6990A73E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40664"/>
            <a:ext cx="1094536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959C8A-286A-AC77-588C-D3F9E6DEB090}"/>
              </a:ext>
            </a:extLst>
          </p:cNvPr>
          <p:cNvCxnSpPr/>
          <p:nvPr userDrawn="1"/>
        </p:nvCxnSpPr>
        <p:spPr>
          <a:xfrm>
            <a:off x="11018520" y="6300216"/>
            <a:ext cx="0" cy="201168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178C341-83D7-4D2E-AFB2-59EC89B4D7BF}"/>
              </a:ext>
            </a:extLst>
          </p:cNvPr>
          <p:cNvSpPr/>
          <p:nvPr userDrawn="1"/>
        </p:nvSpPr>
        <p:spPr>
          <a:xfrm>
            <a:off x="0" y="5907024"/>
            <a:ext cx="12198096" cy="59635"/>
          </a:xfrm>
          <a:prstGeom prst="rect">
            <a:avLst/>
          </a:prstGeom>
          <a:solidFill>
            <a:srgbClr val="88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1DBE3E3-2AB5-B123-74ED-FA68CAEFC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0" t="15994" r="9563" b="17028"/>
          <a:stretch/>
        </p:blipFill>
        <p:spPr>
          <a:xfrm>
            <a:off x="429768" y="6135624"/>
            <a:ext cx="1371843" cy="54864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3D96EA-21B0-A7C1-F8E9-35D8BE11C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0945368" cy="3877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A1D41-22DB-F258-73A6-F4EADF4A2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8520" y="6300217"/>
            <a:ext cx="963929" cy="201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Page </a:t>
            </a:r>
            <a:fld id="{D451C3AF-C182-BB47-A3C0-0AB666CF8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09" r:id="rId4"/>
    <p:sldLayoutId id="2147483713" r:id="rId5"/>
    <p:sldLayoutId id="2147483714" r:id="rId6"/>
    <p:sldLayoutId id="214748371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81C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5759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926F06-EF9B-4040-B0D3-3AD4F6AC6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06530"/>
            <a:ext cx="12192000" cy="6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CBF85-5575-0F85-3E31-0CC2103C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93792"/>
            <a:ext cx="10515600" cy="580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8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63DFC-D1A2-03BB-5A99-79D37D1F3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1768" y="4800600"/>
            <a:ext cx="2194560" cy="8744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B3EDD7-0FEA-FC7E-7257-1A3967ACE113}"/>
              </a:ext>
            </a:extLst>
          </p:cNvPr>
          <p:cNvSpPr/>
          <p:nvPr userDrawn="1"/>
        </p:nvSpPr>
        <p:spPr>
          <a:xfrm>
            <a:off x="0" y="5907024"/>
            <a:ext cx="12192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58B2AE6-207B-A392-843E-67BD0276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4517"/>
            <a:ext cx="12192000" cy="874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3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aws.amazon.com/ec2/instance-types/f1/" TargetMode="External"/><Relationship Id="rId7" Type="http://schemas.openxmlformats.org/officeDocument/2006/relationships/hyperlink" Target="https://www.xilinx.com/products/boards-and-kits/zcu10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xilinx.com/products/silicon-devices/fpga/virtex-ultrascale-plus.html" TargetMode="External"/><Relationship Id="rId5" Type="http://schemas.openxmlformats.org/officeDocument/2006/relationships/hyperlink" Target="https://www.datacenterdynamics.com/en/news/baidu-to-use-xilinx-fpgas-in-its-data-centers/" TargetMode="External"/><Relationship Id="rId4" Type="http://schemas.openxmlformats.org/officeDocument/2006/relationships/hyperlink" Target="https://www.amd.com/content/dam/amd/en/documents/resources/case-studies/alibaba-case-study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support.xilinx.com/s/article/968413?language=en_US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3.svg"/><Relationship Id="rId4" Type="http://schemas.openxmlformats.org/officeDocument/2006/relationships/hyperlink" Target="https://docs.amd.com/r/en-US/ug1137-zynq-ultrascale-mpsoc-swdev/Protecting-Memory-with-XMPU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EEB3C9-E6F3-5540-5A83-D7FDBC3B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" y="2078676"/>
            <a:ext cx="11987784" cy="955470"/>
          </a:xfrm>
        </p:spPr>
        <p:txBody>
          <a:bodyPr/>
          <a:lstStyle/>
          <a:p>
            <a:r>
              <a:rPr lang="en-US" sz="2800" dirty="0"/>
              <a:t>Breaching privacy: memory scraping attacks on Xilinx fpgas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B5FC0FB-C28C-DEAC-C065-62D6F35B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013" y="3223937"/>
            <a:ext cx="9144000" cy="119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Wingdings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40C22"/>
              </a:buClr>
              <a:buSzPct val="100000"/>
              <a:buFont typeface="Times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ctr">
              <a:buFont typeface="Times" charset="0"/>
              <a:buNone/>
            </a:pPr>
            <a:r>
              <a:rPr lang="en-US" sz="1200" b="1" kern="0" dirty="0"/>
              <a:t>Bharadwaj Madabhushi, Sandip Kundu, Daniel Holcomb</a:t>
            </a:r>
          </a:p>
          <a:p>
            <a:pPr marL="342900" lvl="1" indent="0" algn="ctr">
              <a:buFont typeface="Times" charset="0"/>
              <a:buNone/>
            </a:pPr>
            <a:r>
              <a:rPr lang="en-US" sz="1200" i="1" kern="0" dirty="0"/>
              <a:t>University of Massachusetts Amherst</a:t>
            </a:r>
          </a:p>
        </p:txBody>
      </p:sp>
    </p:spTree>
    <p:extLst>
      <p:ext uri="{BB962C8B-B14F-4D97-AF65-F5344CB8AC3E}">
        <p14:creationId xmlns:p14="http://schemas.microsoft.com/office/powerpoint/2010/main" val="396649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8" y="230245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Attack Methodology	</a:t>
            </a:r>
            <a:r>
              <a:rPr lang="en-US" sz="4000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08" y="1191125"/>
            <a:ext cx="10425360" cy="4800600"/>
          </a:xfrm>
        </p:spPr>
        <p:txBody>
          <a:bodyPr>
            <a:normAutofit/>
          </a:bodyPr>
          <a:lstStyle/>
          <a:p>
            <a:r>
              <a:rPr lang="en-US" sz="2267" i="1" dirty="0">
                <a:solidFill>
                  <a:schemeClr val="accent6"/>
                </a:solidFill>
              </a:rPr>
              <a:t>Adversary follows 4 steps</a:t>
            </a:r>
          </a:p>
          <a:p>
            <a:endParaRPr lang="en-US" dirty="0"/>
          </a:p>
          <a:p>
            <a:pPr lvl="1"/>
            <a:r>
              <a:rPr lang="en-US" sz="1867" dirty="0"/>
              <a:t>Step 1. Polling for </a:t>
            </a:r>
            <a:r>
              <a:rPr lang="en-US" sz="1867" dirty="0" err="1"/>
              <a:t>pid</a:t>
            </a:r>
            <a:r>
              <a:rPr lang="en-US" sz="1867" dirty="0"/>
              <a:t>: 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67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ps-ef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lvl="1"/>
            <a:endParaRPr lang="en-US" sz="1867" dirty="0"/>
          </a:p>
          <a:p>
            <a:pPr lvl="1"/>
            <a:r>
              <a:rPr lang="en-US" sz="1867" dirty="0"/>
              <a:t>Step 2.Enable debugger: Retrieve virtual addresses and convert to physical address: 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”heap” </a:t>
            </a:r>
            <a:r>
              <a:rPr lang="en-US" sz="1867" dirty="0"/>
              <a:t>(maps file)</a:t>
            </a:r>
          </a:p>
          <a:p>
            <a:pPr lvl="1"/>
            <a:endParaRPr lang="en-US" sz="1867" dirty="0"/>
          </a:p>
          <a:p>
            <a:pPr lvl="1"/>
            <a:r>
              <a:rPr lang="en-US" sz="1867" dirty="0"/>
              <a:t>Step 3. Data extraction from physical addresses: 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67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devmem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</a:t>
            </a:r>
            <a:r>
              <a:rPr lang="en-US" sz="1867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physical_address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&gt;”</a:t>
            </a:r>
          </a:p>
          <a:p>
            <a:pPr lvl="1"/>
            <a:endParaRPr lang="en-US" sz="1867" dirty="0"/>
          </a:p>
          <a:p>
            <a:pPr lvl="1"/>
            <a:r>
              <a:rPr lang="en-US" sz="1867" dirty="0"/>
              <a:t>Step 4. Analysis of extracted data: </a:t>
            </a:r>
          </a:p>
          <a:p>
            <a:pPr lvl="2"/>
            <a:r>
              <a:rPr lang="en-US" sz="1867" dirty="0"/>
              <a:t>Step 4.a. Identify models from strings: 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1867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xxd</a:t>
            </a:r>
            <a:r>
              <a:rPr lang="en-US" sz="1867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1867" dirty="0" err="1"/>
              <a:t>hexdump</a:t>
            </a:r>
            <a:r>
              <a:rPr lang="en-US" sz="1867" dirty="0"/>
              <a:t>.</a:t>
            </a:r>
          </a:p>
          <a:p>
            <a:pPr lvl="3"/>
            <a:r>
              <a:rPr lang="en-US" sz="1867" dirty="0"/>
              <a:t>(“resnet50”, “resnet50_pt”, .. “</a:t>
            </a:r>
            <a:r>
              <a:rPr lang="en-US" sz="1867" dirty="0" err="1"/>
              <a:t>squeezenet</a:t>
            </a:r>
            <a:r>
              <a:rPr lang="en-US" sz="1867" dirty="0"/>
              <a:t>”)</a:t>
            </a:r>
          </a:p>
          <a:p>
            <a:pPr lvl="2"/>
            <a:r>
              <a:rPr lang="en-US" sz="1867" dirty="0"/>
              <a:t>Step 4.b. Identify image: Based on offline profiling knowledge, determine the image’s location. </a:t>
            </a:r>
          </a:p>
          <a:p>
            <a:pPr lvl="1"/>
            <a:endParaRPr lang="en-US" sz="1867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0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7" y="170244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Experimental Setup</a:t>
            </a:r>
            <a:r>
              <a:rPr lang="en-US" sz="400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87" y="890097"/>
            <a:ext cx="10668000" cy="50778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Setting up ZCU104 [1]</a:t>
            </a:r>
          </a:p>
          <a:p>
            <a:pPr lvl="1"/>
            <a:r>
              <a:rPr lang="en-US" sz="1400" dirty="0"/>
              <a:t>Flash </a:t>
            </a:r>
            <a:r>
              <a:rPr lang="en-US" sz="1400" dirty="0" err="1"/>
              <a:t>Petalinux</a:t>
            </a:r>
            <a:r>
              <a:rPr lang="en-US" sz="1400" dirty="0"/>
              <a:t> image (XMPU enabled) onto SD card and boot </a:t>
            </a:r>
          </a:p>
          <a:p>
            <a:pPr lvl="1"/>
            <a:r>
              <a:rPr lang="en-US" sz="1400" dirty="0"/>
              <a:t>Install Vitis-AI to run ML models</a:t>
            </a:r>
          </a:p>
          <a:p>
            <a:pPr marL="742939" lvl="1" indent="-285750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Victim Model</a:t>
            </a:r>
          </a:p>
          <a:p>
            <a:pPr lvl="1"/>
            <a:r>
              <a:rPr lang="en-US" sz="1400" dirty="0"/>
              <a:t>Chose “resnet50_pt” (</a:t>
            </a:r>
            <a:r>
              <a:rPr lang="en-US" sz="1400" dirty="0" err="1"/>
              <a:t>RESidual</a:t>
            </a:r>
            <a:r>
              <a:rPr lang="en-US" sz="1400" dirty="0"/>
              <a:t> </a:t>
            </a:r>
            <a:r>
              <a:rPr lang="en-US" sz="1400" dirty="0" err="1"/>
              <a:t>NETwork</a:t>
            </a:r>
            <a:r>
              <a:rPr lang="en-US" sz="1400" dirty="0"/>
              <a:t> using </a:t>
            </a:r>
            <a:r>
              <a:rPr lang="en-US" sz="1400" dirty="0" err="1"/>
              <a:t>PyTorch</a:t>
            </a:r>
            <a:r>
              <a:rPr lang="en-US" sz="1400" dirty="0"/>
              <a:t> Framework)</a:t>
            </a:r>
          </a:p>
          <a:p>
            <a:pPr lvl="1"/>
            <a:r>
              <a:rPr lang="en-US" sz="1400" dirty="0"/>
              <a:t>Widely used model for image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chemeClr val="accent6"/>
                </a:solidFill>
              </a:rPr>
              <a:t>Staining Image</a:t>
            </a:r>
          </a:p>
          <a:p>
            <a:pPr lvl="1"/>
            <a:r>
              <a:rPr lang="en-US" sz="1400" kern="0" dirty="0"/>
              <a:t>Stain AMD-provided resnet50_pt input image  (“FFFF FFFF”)</a:t>
            </a:r>
          </a:p>
          <a:p>
            <a:pPr lvl="1"/>
            <a:r>
              <a:rPr lang="en-US" sz="1400" kern="0" dirty="0"/>
              <a:t>Reason for staining:</a:t>
            </a:r>
          </a:p>
          <a:p>
            <a:pPr lvl="2"/>
            <a:r>
              <a:rPr lang="en-US" sz="1400" kern="0" dirty="0"/>
              <a:t>Serves as an identifier for the image when read from FPGA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chemeClr val="accent6"/>
                </a:solidFill>
              </a:rPr>
              <a:t>Implement steps described in Attack methodology</a:t>
            </a:r>
          </a:p>
          <a:p>
            <a:pPr lvl="1"/>
            <a:r>
              <a:rPr lang="en-US" sz="1400" kern="0" dirty="0"/>
              <a:t>Two terminals: Victim and Attacker</a:t>
            </a:r>
          </a:p>
          <a:p>
            <a:pPr lvl="1"/>
            <a:r>
              <a:rPr lang="en-US" sz="1400" kern="0" dirty="0"/>
              <a:t>Victim runs “resnet50_pt”</a:t>
            </a:r>
          </a:p>
          <a:p>
            <a:pPr lvl="1"/>
            <a:r>
              <a:rPr lang="en-US" sz="1400" kern="0" dirty="0"/>
              <a:t>Attacker runs the steps from the Attack 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2" name="Picture 11" descr="A close-up of a brain coral&#10;&#10;Description automatically generated">
            <a:extLst>
              <a:ext uri="{FF2B5EF4-FFF2-40B4-BE49-F238E27FC236}">
                <a16:creationId xmlns:a16="http://schemas.microsoft.com/office/drawing/2014/main" id="{78B4D2A9-E158-8524-0663-EAC6BE56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53" y="3429000"/>
            <a:ext cx="2410179" cy="2072755"/>
          </a:xfrm>
          <a:prstGeom prst="rect">
            <a:avLst/>
          </a:prstGeom>
        </p:spPr>
      </p:pic>
      <p:pic>
        <p:nvPicPr>
          <p:cNvPr id="13" name="Picture 12" descr="A computer screen with a white background&#10;&#10;Description automatically generated">
            <a:extLst>
              <a:ext uri="{FF2B5EF4-FFF2-40B4-BE49-F238E27FC236}">
                <a16:creationId xmlns:a16="http://schemas.microsoft.com/office/drawing/2014/main" id="{4C0EE2FA-E959-7D53-EB4D-E8360B4F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743" y="3341136"/>
            <a:ext cx="2410180" cy="20727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B3D2EB-15B1-CF8E-C39B-4D21716CFCF7}"/>
              </a:ext>
            </a:extLst>
          </p:cNvPr>
          <p:cNvSpPr txBox="1"/>
          <p:nvPr/>
        </p:nvSpPr>
        <p:spPr>
          <a:xfrm>
            <a:off x="7481788" y="5480716"/>
            <a:ext cx="31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Original Image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15F6A-00AB-4762-6BFB-85028E21AC90}"/>
              </a:ext>
            </a:extLst>
          </p:cNvPr>
          <p:cNvSpPr txBox="1"/>
          <p:nvPr/>
        </p:nvSpPr>
        <p:spPr>
          <a:xfrm>
            <a:off x="10038064" y="5480716"/>
            <a:ext cx="31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Stained Image</a:t>
            </a:r>
          </a:p>
        </p:txBody>
      </p:sp>
      <p:pic>
        <p:nvPicPr>
          <p:cNvPr id="7" name="Picture 6" descr="A green circuit board with many wires&#10;&#10;Description automatically generated">
            <a:extLst>
              <a:ext uri="{FF2B5EF4-FFF2-40B4-BE49-F238E27FC236}">
                <a16:creationId xmlns:a16="http://schemas.microsoft.com/office/drawing/2014/main" id="{C3C9A79D-A618-1FF7-CA77-7EEECA3C0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27552" y="316197"/>
            <a:ext cx="1804495" cy="2579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B21BA0-509D-958D-892F-10BFFFA0AEC7}"/>
              </a:ext>
            </a:extLst>
          </p:cNvPr>
          <p:cNvSpPr txBox="1"/>
          <p:nvPr/>
        </p:nvSpPr>
        <p:spPr>
          <a:xfrm>
            <a:off x="9336036" y="2534475"/>
            <a:ext cx="31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ZCU104 picture </a:t>
            </a:r>
          </a:p>
        </p:txBody>
      </p:sp>
    </p:spTree>
    <p:extLst>
      <p:ext uri="{BB962C8B-B14F-4D97-AF65-F5344CB8AC3E}">
        <p14:creationId xmlns:p14="http://schemas.microsoft.com/office/powerpoint/2010/main" val="328494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45" y="196783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Results </a:t>
            </a:r>
            <a:r>
              <a:rPr lang="en-US" sz="4000" b="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445" y="956752"/>
            <a:ext cx="8288867" cy="4351339"/>
          </a:xfrm>
        </p:spPr>
        <p:txBody>
          <a:bodyPr>
            <a:normAutofit/>
          </a:bodyPr>
          <a:lstStyle/>
          <a:p>
            <a:r>
              <a:rPr lang="en-US" sz="2000" i="1" dirty="0">
                <a:solidFill>
                  <a:schemeClr val="accent6"/>
                </a:solidFill>
              </a:rPr>
              <a:t>Step 4.b:Analysis of extracted data (Identifying Image)</a:t>
            </a:r>
          </a:p>
          <a:p>
            <a:r>
              <a:rPr lang="en-US" sz="2000" i="1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6B7D1-D6C6-450C-F955-4A7F004AB7B3}"/>
              </a:ext>
            </a:extLst>
          </p:cNvPr>
          <p:cNvSpPr txBox="1"/>
          <p:nvPr/>
        </p:nvSpPr>
        <p:spPr>
          <a:xfrm>
            <a:off x="6050348" y="5159058"/>
            <a:ext cx="59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shows occurrence of “FFFF FFFF” the identifier of corrupted image used as an input by the victim. Starts at “646768” row.  </a:t>
            </a:r>
          </a:p>
        </p:txBody>
      </p:sp>
      <p:pic>
        <p:nvPicPr>
          <p:cNvPr id="6" name="Picture 5" descr="A white sheet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72A7E045-0E20-E114-D058-9ECA36BF6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44" y="1549909"/>
            <a:ext cx="4853308" cy="3594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8A7F78-B807-F410-1270-AA284DF4160A}"/>
              </a:ext>
            </a:extLst>
          </p:cNvPr>
          <p:cNvSpPr/>
          <p:nvPr/>
        </p:nvSpPr>
        <p:spPr>
          <a:xfrm>
            <a:off x="6422284" y="2383947"/>
            <a:ext cx="3277636" cy="252897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CF44F-1C0F-5ED4-7442-F6F4EB32D14F}"/>
              </a:ext>
            </a:extLst>
          </p:cNvPr>
          <p:cNvSpPr txBox="1"/>
          <p:nvPr/>
        </p:nvSpPr>
        <p:spPr>
          <a:xfrm>
            <a:off x="400327" y="3047012"/>
            <a:ext cx="48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Picture shows that the model “resnet50_pt” name is found in the readout from the FPGA memory (after </a:t>
            </a:r>
            <a:r>
              <a:rPr lang="en-US" sz="1200" dirty="0" err="1"/>
              <a:t>hexdump</a:t>
            </a:r>
            <a:r>
              <a:rPr lang="en-US" sz="1200" dirty="0"/>
              <a:t> </a:t>
            </a:r>
            <a:r>
              <a:rPr lang="en-US" sz="1200" dirty="0" err="1"/>
              <a:t>xxd</a:t>
            </a:r>
            <a:r>
              <a:rPr lang="en-US" sz="1200" dirty="0"/>
              <a:t>). 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ED1D189F-B8F5-5A31-6E82-D8386C2B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1" y="2254286"/>
            <a:ext cx="4996543" cy="792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913561-2F30-2D31-1AD4-6683FD260BAE}"/>
              </a:ext>
            </a:extLst>
          </p:cNvPr>
          <p:cNvSpPr/>
          <p:nvPr/>
        </p:nvSpPr>
        <p:spPr>
          <a:xfrm>
            <a:off x="3682578" y="2547746"/>
            <a:ext cx="1570276" cy="35708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6F1A57-513E-47E9-0E07-7876E31D9481}"/>
              </a:ext>
            </a:extLst>
          </p:cNvPr>
          <p:cNvSpPr txBox="1">
            <a:spLocks/>
          </p:cNvSpPr>
          <p:nvPr/>
        </p:nvSpPr>
        <p:spPr>
          <a:xfrm>
            <a:off x="120036" y="956752"/>
            <a:ext cx="579981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accent6"/>
                </a:solidFill>
              </a:rPr>
              <a:t>Step 4.a:Analysis of extracted data </a:t>
            </a:r>
          </a:p>
          <a:p>
            <a:r>
              <a:rPr lang="en-US" sz="2000" i="1" dirty="0">
                <a:solidFill>
                  <a:schemeClr val="accent6"/>
                </a:solidFill>
              </a:rPr>
              <a:t>(Identifying models)</a:t>
            </a:r>
          </a:p>
        </p:txBody>
      </p:sp>
    </p:spTree>
    <p:extLst>
      <p:ext uri="{BB962C8B-B14F-4D97-AF65-F5344CB8AC3E}">
        <p14:creationId xmlns:p14="http://schemas.microsoft.com/office/powerpoint/2010/main" val="329236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73" y="203623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Results (</a:t>
            </a:r>
            <a:r>
              <a:rPr lang="en-US" sz="4000" b="0" dirty="0" err="1">
                <a:solidFill>
                  <a:srgbClr val="910513"/>
                </a:solidFill>
              </a:rPr>
              <a:t>contd</a:t>
            </a:r>
            <a:r>
              <a:rPr lang="en-US" sz="4000" b="0" dirty="0">
                <a:solidFill>
                  <a:srgbClr val="910513"/>
                </a:solidFill>
              </a:rPr>
              <a:t> …)</a:t>
            </a:r>
            <a:r>
              <a:rPr lang="en-US" sz="4000" b="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73" y="1149361"/>
            <a:ext cx="10945368" cy="3877056"/>
          </a:xfrm>
        </p:spPr>
        <p:txBody>
          <a:bodyPr/>
          <a:lstStyle/>
          <a:p>
            <a:r>
              <a:rPr lang="en-US" sz="2400" i="1" dirty="0">
                <a:solidFill>
                  <a:schemeClr val="accent6"/>
                </a:solidFill>
              </a:rPr>
              <a:t>Step 4.b:Analysis of extracted data (Identifying Image) 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(Using different identifier)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6B7D1-D6C6-450C-F955-4A7F004AB7B3}"/>
              </a:ext>
            </a:extLst>
          </p:cNvPr>
          <p:cNvSpPr txBox="1"/>
          <p:nvPr/>
        </p:nvSpPr>
        <p:spPr>
          <a:xfrm>
            <a:off x="4495127" y="5484921"/>
            <a:ext cx="76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shows occurrence of “5555 5555” the identifier of corrupted image used as an input by the victim. Starts at “646768” row. </a:t>
            </a:r>
          </a:p>
        </p:txBody>
      </p:sp>
      <p:pic>
        <p:nvPicPr>
          <p:cNvPr id="5" name="Picture 4" descr="A sheet of a computer code&#10;&#10;Description automatically generated">
            <a:extLst>
              <a:ext uri="{FF2B5EF4-FFF2-40B4-BE49-F238E27FC236}">
                <a16:creationId xmlns:a16="http://schemas.microsoft.com/office/drawing/2014/main" id="{2B2A38FA-130F-ED7D-4A9B-A3B6DD82D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047" y="1622623"/>
            <a:ext cx="4182617" cy="3947065"/>
          </a:xfrm>
          <a:prstGeom prst="rect">
            <a:avLst/>
          </a:prstGeom>
        </p:spPr>
      </p:pic>
      <p:pic>
        <p:nvPicPr>
          <p:cNvPr id="8" name="Picture 7" descr="A computer screen shot of a coral reef&#10;&#10;Description automatically generated">
            <a:extLst>
              <a:ext uri="{FF2B5EF4-FFF2-40B4-BE49-F238E27FC236}">
                <a16:creationId xmlns:a16="http://schemas.microsoft.com/office/drawing/2014/main" id="{698EB73F-84A8-2ED3-6142-C3BB06C2E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73" y="2457338"/>
            <a:ext cx="3334389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BD6144-CC34-314C-E2DC-F1B230C329B9}"/>
              </a:ext>
            </a:extLst>
          </p:cNvPr>
          <p:cNvSpPr txBox="1"/>
          <p:nvPr/>
        </p:nvSpPr>
        <p:spPr>
          <a:xfrm>
            <a:off x="884279" y="5438755"/>
            <a:ext cx="31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Corrupted Image used an input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2E38A7-4CDB-3CCA-E3B7-D0D47D625A4F}"/>
              </a:ext>
            </a:extLst>
          </p:cNvPr>
          <p:cNvSpPr/>
          <p:nvPr/>
        </p:nvSpPr>
        <p:spPr>
          <a:xfrm>
            <a:off x="7647456" y="2736900"/>
            <a:ext cx="2387090" cy="276277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0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7ADB-5194-EDAA-9951-C3D0647B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23A7FC0A-4F6B-3450-CE6E-32074336EA52}"/>
              </a:ext>
            </a:extLst>
          </p:cNvPr>
          <p:cNvSpPr txBox="1">
            <a:spLocks/>
          </p:cNvSpPr>
          <p:nvPr/>
        </p:nvSpPr>
        <p:spPr>
          <a:xfrm>
            <a:off x="318336" y="186897"/>
            <a:ext cx="11785600" cy="533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910513"/>
                </a:solidFill>
                <a:cs typeface="Arial" panose="020B0604020202020204" pitchFamily="34" charset="0"/>
              </a:rPr>
              <a:t>Conclusion and Further Work</a:t>
            </a:r>
            <a:r>
              <a:rPr lang="en-US" sz="4000" dirty="0"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F9450D-69BE-432F-0645-8D7D3F166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5515675" cy="48768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lvl="1"/>
            <a:r>
              <a:rPr lang="en-US" sz="1733" dirty="0"/>
              <a:t>Host has no control over accelerator’s local memory</a:t>
            </a:r>
          </a:p>
          <a:p>
            <a:pPr lvl="1"/>
            <a:r>
              <a:rPr lang="en-US" sz="1733" dirty="0"/>
              <a:t>PetaLinux (embedded OS) limitations</a:t>
            </a:r>
          </a:p>
          <a:p>
            <a:pPr lvl="2"/>
            <a:r>
              <a:rPr lang="en-US" sz="1467" dirty="0"/>
              <a:t>Allows unrestricted access to process details</a:t>
            </a:r>
          </a:p>
          <a:p>
            <a:pPr lvl="2"/>
            <a:r>
              <a:rPr lang="en-US" sz="1467" dirty="0"/>
              <a:t>Does not initialize memory locations used by a terminated process</a:t>
            </a:r>
          </a:p>
          <a:p>
            <a:pPr lvl="2"/>
            <a:r>
              <a:rPr lang="en-US" sz="1467" dirty="0"/>
              <a:t>There is no randomization in physical page layout. </a:t>
            </a:r>
          </a:p>
          <a:p>
            <a:pPr lvl="3"/>
            <a:r>
              <a:rPr lang="en-US" sz="1467" dirty="0"/>
              <a:t>Allows attacker to learn process’s data offsets, simply by running the same program with own input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733" dirty="0"/>
              <a:t>XMPU limitations</a:t>
            </a:r>
          </a:p>
          <a:p>
            <a:pPr lvl="2"/>
            <a:r>
              <a:rPr lang="en-US" sz="1733" dirty="0"/>
              <a:t>Hardware feature to flush the local memory</a:t>
            </a:r>
          </a:p>
          <a:p>
            <a:pPr lvl="2"/>
            <a:r>
              <a:rPr lang="en-US" sz="1733" dirty="0"/>
              <a:t>Only provides protection when victim is alive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6370CF4A-492E-4D04-0170-D45AA3BD1928}"/>
              </a:ext>
            </a:extLst>
          </p:cNvPr>
          <p:cNvSpPr txBox="1">
            <a:spLocks/>
          </p:cNvSpPr>
          <p:nvPr/>
        </p:nvSpPr>
        <p:spPr>
          <a:xfrm>
            <a:off x="6331919" y="1371600"/>
            <a:ext cx="5515675" cy="48768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67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Work</a:t>
            </a:r>
          </a:p>
          <a:p>
            <a:pPr lvl="1"/>
            <a:r>
              <a:rPr lang="en-US" sz="1733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Strategies</a:t>
            </a:r>
          </a:p>
          <a:p>
            <a:pPr lvl="2"/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Working on mitigation strategies (solution) to sanitize (clear or obfuscate) the contents in the memory locations of the local memory of FPGA. </a:t>
            </a:r>
          </a:p>
        </p:txBody>
      </p:sp>
    </p:spTree>
    <p:extLst>
      <p:ext uri="{BB962C8B-B14F-4D97-AF65-F5344CB8AC3E}">
        <p14:creationId xmlns:p14="http://schemas.microsoft.com/office/powerpoint/2010/main" val="626029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11" y="203200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Ethical 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54200"/>
            <a:ext cx="10668000" cy="4800600"/>
          </a:xfrm>
        </p:spPr>
        <p:txBody>
          <a:bodyPr/>
          <a:lstStyle/>
          <a:p>
            <a:r>
              <a:rPr lang="en-US" dirty="0"/>
              <a:t>In line with responsible disclosure and ethical practices within the computer security research community, we promptly reported these findings to AMD/Xilinx on July 14, 2023, along with all relevant details. AMD, the parent company of Xilinx acknowledged the validity of the attack on August 23, 2023.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2C955C-9AF2-BDA5-920D-9755C23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0325" y="6381749"/>
            <a:ext cx="1244600" cy="273051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7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6747F-D960-68CC-C5CD-944CFE239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82880" y="1727312"/>
            <a:ext cx="12192000" cy="884443"/>
          </a:xfrm>
        </p:spPr>
        <p:txBody>
          <a:bodyPr/>
          <a:lstStyle/>
          <a:p>
            <a:r>
              <a:rPr lang="en-US" sz="3300" dirty="0"/>
              <a:t>Thank you!</a:t>
            </a:r>
          </a:p>
          <a:p>
            <a:endParaRPr lang="en-US" sz="3300" dirty="0"/>
          </a:p>
          <a:p>
            <a:r>
              <a:rPr lang="en-US" sz="33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63352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72C955C-9AF2-BDA5-920D-9755C23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0325" y="6381749"/>
            <a:ext cx="1244600" cy="273051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CF7706-C8E5-3C0A-E758-D455ABB3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241" y="2678049"/>
            <a:ext cx="10945368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7779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43" y="193980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Results	</a:t>
            </a:r>
            <a:r>
              <a:rPr lang="en-US" sz="4000" b="0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54"/>
            <a:ext cx="10515600" cy="4351339"/>
          </a:xfrm>
        </p:spPr>
        <p:txBody>
          <a:bodyPr/>
          <a:lstStyle/>
          <a:p>
            <a:r>
              <a:rPr lang="en-US" sz="2267" i="1" dirty="0">
                <a:solidFill>
                  <a:schemeClr val="accent6"/>
                </a:solidFill>
              </a:rPr>
              <a:t>Step 1. Polling for </a:t>
            </a:r>
            <a:r>
              <a:rPr lang="en-US" sz="2267" i="1" dirty="0" err="1">
                <a:solidFill>
                  <a:schemeClr val="accent6"/>
                </a:solidFill>
              </a:rPr>
              <a:t>pids</a:t>
            </a:r>
            <a:endParaRPr lang="en-US" sz="2267" i="1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67" i="1" dirty="0">
                <a:solidFill>
                  <a:schemeClr val="accent6"/>
                </a:solidFill>
              </a:rPr>
              <a:t>Step 2. Retrieve virtual addresses (debugger) and convert to physical address</a:t>
            </a:r>
          </a:p>
          <a:p>
            <a:r>
              <a:rPr lang="en-US" dirty="0"/>
              <a:t> </a:t>
            </a:r>
          </a:p>
        </p:txBody>
      </p:sp>
      <p:pic>
        <p:nvPicPr>
          <p:cNvPr id="7" name="Picture 6" descr="A white rectangular with black numbers&#10;&#10;Description automatically generated with medium confidence">
            <a:extLst>
              <a:ext uri="{FF2B5EF4-FFF2-40B4-BE49-F238E27FC236}">
                <a16:creationId xmlns:a16="http://schemas.microsoft.com/office/drawing/2014/main" id="{3155AF65-F0E7-9142-0971-EB72FD38E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54" y="1582440"/>
            <a:ext cx="4114800" cy="685800"/>
          </a:xfrm>
          <a:prstGeom prst="rect">
            <a:avLst/>
          </a:prstGeom>
        </p:spPr>
      </p:pic>
      <p:pic>
        <p:nvPicPr>
          <p:cNvPr id="10" name="Picture 9" descr="A white screen with black text&#10;&#10;Description automatically generated">
            <a:extLst>
              <a:ext uri="{FF2B5EF4-FFF2-40B4-BE49-F238E27FC236}">
                <a16:creationId xmlns:a16="http://schemas.microsoft.com/office/drawing/2014/main" id="{A1B267F8-D9F4-79CC-16E2-553E766C0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921" y="1582440"/>
            <a:ext cx="4330505" cy="1206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D6B7D1-D6C6-450C-F955-4A7F004AB7B3}"/>
              </a:ext>
            </a:extLst>
          </p:cNvPr>
          <p:cNvSpPr txBox="1"/>
          <p:nvPr/>
        </p:nvSpPr>
        <p:spPr>
          <a:xfrm>
            <a:off x="1428849" y="2268240"/>
            <a:ext cx="387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 list before victim model was run.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18221-C86B-4CCB-870E-7639F80116AD}"/>
              </a:ext>
            </a:extLst>
          </p:cNvPr>
          <p:cNvSpPr txBox="1"/>
          <p:nvPr/>
        </p:nvSpPr>
        <p:spPr>
          <a:xfrm>
            <a:off x="6383108" y="2766917"/>
            <a:ext cx="387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Process list after victim model was run. </a:t>
            </a:r>
          </a:p>
        </p:txBody>
      </p:sp>
      <p:pic>
        <p:nvPicPr>
          <p:cNvPr id="16" name="Picture 15" descr="A close-up of a digital scoreboard&#10;&#10;Description automatically generated">
            <a:extLst>
              <a:ext uri="{FF2B5EF4-FFF2-40B4-BE49-F238E27FC236}">
                <a16:creationId xmlns:a16="http://schemas.microsoft.com/office/drawing/2014/main" id="{2C685BB8-2431-516B-E5A7-28B13B36B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101" y="4509336"/>
            <a:ext cx="4114800" cy="647700"/>
          </a:xfrm>
          <a:prstGeom prst="rect">
            <a:avLst/>
          </a:prstGeom>
        </p:spPr>
      </p:pic>
      <p:pic>
        <p:nvPicPr>
          <p:cNvPr id="18" name="Picture 17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1DF95311-24FE-03F2-854E-924638E7D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108" y="4509336"/>
            <a:ext cx="4114800" cy="7487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661E43-4B96-3468-1DF9-5B48B7615E0A}"/>
              </a:ext>
            </a:extLst>
          </p:cNvPr>
          <p:cNvSpPr txBox="1"/>
          <p:nvPr/>
        </p:nvSpPr>
        <p:spPr>
          <a:xfrm>
            <a:off x="1308101" y="5214571"/>
            <a:ext cx="433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Allocated Virtual address range for the victim process.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FABCD-B7BA-DCE9-2CE6-D30A56B6ABFF}"/>
              </a:ext>
            </a:extLst>
          </p:cNvPr>
          <p:cNvSpPr txBox="1"/>
          <p:nvPr/>
        </p:nvSpPr>
        <p:spPr>
          <a:xfrm>
            <a:off x="6383108" y="5271749"/>
            <a:ext cx="448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Allocated physical address range for the victim process. </a:t>
            </a:r>
          </a:p>
          <a:p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19817-D846-9625-1BE8-B846C7B52732}"/>
              </a:ext>
            </a:extLst>
          </p:cNvPr>
          <p:cNvSpPr/>
          <p:nvPr/>
        </p:nvSpPr>
        <p:spPr>
          <a:xfrm>
            <a:off x="5925908" y="1878559"/>
            <a:ext cx="4330505" cy="63338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D052E-0987-D6C6-CCC7-A21FEF313D62}"/>
              </a:ext>
            </a:extLst>
          </p:cNvPr>
          <p:cNvSpPr/>
          <p:nvPr/>
        </p:nvSpPr>
        <p:spPr>
          <a:xfrm>
            <a:off x="1308101" y="4804241"/>
            <a:ext cx="4114800" cy="35708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9EB06-B317-BF72-4E1B-9D4898D0FBEF}"/>
              </a:ext>
            </a:extLst>
          </p:cNvPr>
          <p:cNvSpPr/>
          <p:nvPr/>
        </p:nvSpPr>
        <p:spPr>
          <a:xfrm>
            <a:off x="6433245" y="5039175"/>
            <a:ext cx="754734" cy="235721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53C7D-82B2-BF4D-3F22-75D50F5D851C}"/>
              </a:ext>
            </a:extLst>
          </p:cNvPr>
          <p:cNvSpPr/>
          <p:nvPr/>
        </p:nvSpPr>
        <p:spPr>
          <a:xfrm>
            <a:off x="6425406" y="4727406"/>
            <a:ext cx="762573" cy="21156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20" y="232087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Results (</a:t>
            </a:r>
            <a:r>
              <a:rPr lang="en-US" sz="4000" b="0" dirty="0" err="1">
                <a:solidFill>
                  <a:srgbClr val="910513"/>
                </a:solidFill>
              </a:rPr>
              <a:t>contd</a:t>
            </a:r>
            <a:r>
              <a:rPr lang="en-US" sz="4000" b="0" dirty="0">
                <a:solidFill>
                  <a:srgbClr val="910513"/>
                </a:solidFill>
              </a:rPr>
              <a:t> …)</a:t>
            </a:r>
            <a:r>
              <a:rPr lang="en-US" sz="4000" b="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9"/>
          </a:xfrm>
        </p:spPr>
        <p:txBody>
          <a:bodyPr/>
          <a:lstStyle/>
          <a:p>
            <a:r>
              <a:rPr lang="en-US" sz="2267" i="1" dirty="0">
                <a:solidFill>
                  <a:schemeClr val="accent6"/>
                </a:solidFill>
              </a:rPr>
              <a:t>Step 3. Data extraction from physical addresses</a:t>
            </a:r>
          </a:p>
          <a:p>
            <a:endParaRPr lang="en-US" sz="2267" i="1" dirty="0">
              <a:solidFill>
                <a:schemeClr val="accent6"/>
              </a:solidFill>
            </a:endParaRPr>
          </a:p>
          <a:p>
            <a:endParaRPr lang="en-US" sz="2267" i="1" dirty="0">
              <a:solidFill>
                <a:schemeClr val="accent6"/>
              </a:solidFill>
            </a:endParaRPr>
          </a:p>
          <a:p>
            <a:endParaRPr lang="en-US" sz="2267" i="1" dirty="0">
              <a:solidFill>
                <a:schemeClr val="accent6"/>
              </a:solidFill>
            </a:endParaRPr>
          </a:p>
          <a:p>
            <a:endParaRPr lang="en-US" sz="2267" i="1" dirty="0">
              <a:solidFill>
                <a:schemeClr val="accent6"/>
              </a:solidFill>
            </a:endParaRPr>
          </a:p>
          <a:p>
            <a:endParaRPr lang="en-US" sz="2267" i="1" dirty="0">
              <a:solidFill>
                <a:schemeClr val="accent6"/>
              </a:solidFill>
            </a:endParaRPr>
          </a:p>
          <a:p>
            <a:r>
              <a:rPr lang="en-US" sz="2267" i="1" dirty="0">
                <a:solidFill>
                  <a:schemeClr val="accent6"/>
                </a:solidFill>
              </a:rPr>
              <a:t>Step 4.a:Analysis of extracted data (Identifying models)</a:t>
            </a:r>
          </a:p>
          <a:p>
            <a:endParaRPr lang="en-US" sz="2267" i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6B7D1-D6C6-450C-F955-4A7F004AB7B3}"/>
              </a:ext>
            </a:extLst>
          </p:cNvPr>
          <p:cNvSpPr txBox="1"/>
          <p:nvPr/>
        </p:nvSpPr>
        <p:spPr>
          <a:xfrm>
            <a:off x="1380341" y="2612452"/>
            <a:ext cx="3873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Victim process is terminated (no PID1391).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18221-C86B-4CCB-870E-7639F80116AD}"/>
              </a:ext>
            </a:extLst>
          </p:cNvPr>
          <p:cNvSpPr txBox="1"/>
          <p:nvPr/>
        </p:nvSpPr>
        <p:spPr>
          <a:xfrm>
            <a:off x="5758912" y="2577282"/>
            <a:ext cx="4193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how “</a:t>
            </a:r>
            <a:r>
              <a:rPr lang="en-US" sz="1200" dirty="0" err="1"/>
              <a:t>devmem</a:t>
            </a:r>
            <a:r>
              <a:rPr lang="en-US" sz="1200" dirty="0"/>
              <a:t>” is utilized to read data.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661E43-4B96-3468-1DF9-5B48B7615E0A}"/>
              </a:ext>
            </a:extLst>
          </p:cNvPr>
          <p:cNvSpPr txBox="1"/>
          <p:nvPr/>
        </p:nvSpPr>
        <p:spPr>
          <a:xfrm>
            <a:off x="2116311" y="5410201"/>
            <a:ext cx="516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Picture shows that the model “resnet50_pt” name is found in the readout from the FPGA memory (after </a:t>
            </a:r>
            <a:r>
              <a:rPr lang="en-US" sz="1200" dirty="0" err="1"/>
              <a:t>hexdump</a:t>
            </a:r>
            <a:r>
              <a:rPr lang="en-US" sz="1200" dirty="0"/>
              <a:t> </a:t>
            </a:r>
            <a:r>
              <a:rPr lang="en-US" sz="1200" dirty="0" err="1"/>
              <a:t>xxd</a:t>
            </a:r>
            <a:r>
              <a:rPr lang="en-US" sz="1200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73972-D999-E538-5911-4CAF6E53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51" y="1937710"/>
            <a:ext cx="4114800" cy="647700"/>
          </a:xfrm>
          <a:prstGeom prst="rect">
            <a:avLst/>
          </a:prstGeom>
        </p:spPr>
      </p:pic>
      <p:pic>
        <p:nvPicPr>
          <p:cNvPr id="8" name="Picture 7" descr="A number and a number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B37F8808-8C7D-2323-ECD6-FB96E5E49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1917817"/>
            <a:ext cx="4114800" cy="673100"/>
          </a:xfrm>
          <a:prstGeom prst="rect">
            <a:avLst/>
          </a:prstGeom>
        </p:spPr>
      </p:pic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087F8C83-40FF-A5AE-5658-F88FC1119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295" y="4617475"/>
            <a:ext cx="4996543" cy="792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4356A3-719F-0D18-2B01-B37DA713EBD5}"/>
              </a:ext>
            </a:extLst>
          </p:cNvPr>
          <p:cNvSpPr/>
          <p:nvPr/>
        </p:nvSpPr>
        <p:spPr>
          <a:xfrm>
            <a:off x="5596020" y="2249757"/>
            <a:ext cx="4114800" cy="35708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9B15B-A530-35BA-34E4-E0E0DE3A42AD}"/>
              </a:ext>
            </a:extLst>
          </p:cNvPr>
          <p:cNvSpPr/>
          <p:nvPr/>
        </p:nvSpPr>
        <p:spPr>
          <a:xfrm>
            <a:off x="5398562" y="4910935"/>
            <a:ext cx="1570276" cy="35708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169" y="194615"/>
            <a:ext cx="10668000" cy="5334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910513"/>
                </a:solidFill>
              </a:rPr>
              <a:t>Overview</a:t>
            </a:r>
            <a:r>
              <a:rPr lang="en-US" b="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Adversary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Attack 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Experimental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88" y="209540"/>
            <a:ext cx="11578975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Motivation: FPGA as Hardware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95208"/>
            <a:ext cx="11875551" cy="4656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FPGAs are becoming popular because they are,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Hardware and Software scalable (reconfigurable)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Competitive performance [1]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Energy efficient [1] 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Low cost and small Form factor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More density of computing per unit volume</a:t>
            </a:r>
          </a:p>
          <a:p>
            <a:pPr lvl="2"/>
            <a:r>
              <a:rPr lang="en-US" sz="1300" dirty="0"/>
              <a:t>Large number of LUTs </a:t>
            </a:r>
          </a:p>
          <a:p>
            <a:pPr lvl="2"/>
            <a:r>
              <a:rPr lang="en-US" sz="1300" dirty="0"/>
              <a:t>Efficient utilization of resources</a:t>
            </a:r>
          </a:p>
          <a:p>
            <a:pPr lvl="1"/>
            <a:r>
              <a:rPr lang="en-US" sz="1600" i="1" dirty="0">
                <a:solidFill>
                  <a:srgbClr val="0070C0"/>
                </a:solidFill>
              </a:rPr>
              <a:t>Accelerate parallel computing</a:t>
            </a:r>
          </a:p>
          <a:p>
            <a:pPr marL="1143000" lvl="1" indent="-457200"/>
            <a:endParaRPr lang="en-US" dirty="0"/>
          </a:p>
          <a:p>
            <a:pPr marL="1143000" lvl="1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FPGAs are in Host-based systems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Microsoft Project Brainwave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IBM – neural network modelling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AWS, Alibaba, Baidu – </a:t>
            </a:r>
            <a:r>
              <a:rPr lang="en-US" sz="1600" dirty="0">
                <a:solidFill>
                  <a:srgbClr val="0070C0"/>
                </a:solidFill>
              </a:rPr>
              <a:t>“FPGA-as-a-service”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or </a:t>
            </a:r>
            <a:r>
              <a:rPr lang="en-US" sz="1600" dirty="0">
                <a:solidFill>
                  <a:srgbClr val="0070C0"/>
                </a:solidFill>
              </a:rPr>
              <a:t>“Acceleration-as-a-service” </a:t>
            </a:r>
            <a:r>
              <a:rPr lang="en-US" sz="1500" dirty="0">
                <a:solidFill>
                  <a:schemeClr val="tx1"/>
                </a:solidFill>
              </a:rPr>
              <a:t>[2]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lvl="1" indent="-457200"/>
            <a:endParaRPr lang="en-US" sz="19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FC5F0-953A-CFD7-6BEB-58954AADEA88}"/>
              </a:ext>
            </a:extLst>
          </p:cNvPr>
          <p:cNvSpPr txBox="1"/>
          <p:nvPr/>
        </p:nvSpPr>
        <p:spPr>
          <a:xfrm>
            <a:off x="41559" y="5593229"/>
            <a:ext cx="11953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33333"/>
                </a:solidFill>
                <a:latin typeface="HelveticaNeue Regular"/>
              </a:rPr>
              <a:t>[1] J. </a:t>
            </a:r>
            <a:r>
              <a:rPr lang="en-US" sz="700" dirty="0" err="1">
                <a:solidFill>
                  <a:srgbClr val="333333"/>
                </a:solidFill>
                <a:latin typeface="HelveticaNeue Regular"/>
              </a:rPr>
              <a:t>Carabaño</a:t>
            </a:r>
            <a:r>
              <a:rPr lang="en-US" sz="700" dirty="0">
                <a:solidFill>
                  <a:srgbClr val="333333"/>
                </a:solidFill>
                <a:latin typeface="HelveticaNeue Regular"/>
              </a:rPr>
              <a:t>, F. Dios, M. </a:t>
            </a:r>
            <a:r>
              <a:rPr lang="en-US" sz="700" dirty="0" err="1">
                <a:solidFill>
                  <a:srgbClr val="333333"/>
                </a:solidFill>
                <a:latin typeface="HelveticaNeue Regular"/>
              </a:rPr>
              <a:t>Daneshtalab</a:t>
            </a:r>
            <a:r>
              <a:rPr lang="en-US" sz="700" dirty="0">
                <a:solidFill>
                  <a:srgbClr val="333333"/>
                </a:solidFill>
                <a:latin typeface="HelveticaNeue Regular"/>
              </a:rPr>
              <a:t> and M. Ebrahimi, "An exploration of heterogeneous systems," </a:t>
            </a:r>
            <a:r>
              <a:rPr lang="en-US" sz="700" i="1" dirty="0">
                <a:solidFill>
                  <a:srgbClr val="333333"/>
                </a:solidFill>
                <a:latin typeface="HelveticaNeue Regular"/>
              </a:rPr>
              <a:t>2013 8th International Workshop on Reconfigurable and Communication-Centric Systems-on-Chip (</a:t>
            </a:r>
            <a:r>
              <a:rPr lang="en-US" sz="700" i="1" dirty="0" err="1">
                <a:solidFill>
                  <a:srgbClr val="333333"/>
                </a:solidFill>
                <a:latin typeface="HelveticaNeue Regular"/>
              </a:rPr>
              <a:t>ReCoSoC</a:t>
            </a:r>
            <a:r>
              <a:rPr lang="en-US" sz="700" i="1" dirty="0">
                <a:solidFill>
                  <a:srgbClr val="333333"/>
                </a:solidFill>
                <a:latin typeface="HelveticaNeue Regular"/>
              </a:rPr>
              <a:t>)</a:t>
            </a:r>
            <a:r>
              <a:rPr lang="en-US" sz="700" dirty="0">
                <a:solidFill>
                  <a:srgbClr val="333333"/>
                </a:solidFill>
                <a:latin typeface="HelveticaNeue Regular"/>
              </a:rPr>
              <a:t>, Darmstadt, Germany, 2013, pp. 1-7, </a:t>
            </a:r>
            <a:r>
              <a:rPr lang="en-US" sz="700" dirty="0" err="1">
                <a:solidFill>
                  <a:srgbClr val="333333"/>
                </a:solidFill>
                <a:latin typeface="HelveticaNeue Regular"/>
              </a:rPr>
              <a:t>doi</a:t>
            </a:r>
            <a:r>
              <a:rPr lang="en-US" sz="700" dirty="0">
                <a:solidFill>
                  <a:srgbClr val="333333"/>
                </a:solidFill>
                <a:latin typeface="HelveticaNeue Regular"/>
              </a:rPr>
              <a:t>: 10.1109/ReCoSoC.2013.6581542.</a:t>
            </a:r>
          </a:p>
          <a:p>
            <a:r>
              <a:rPr lang="en-US" sz="700" dirty="0"/>
              <a:t>[2] N. </a:t>
            </a:r>
            <a:r>
              <a:rPr lang="en-US" sz="700" dirty="0" err="1"/>
              <a:t>Pundir</a:t>
            </a:r>
            <a:r>
              <a:rPr lang="en-US" sz="700" dirty="0"/>
              <a:t>, F. Rahman, F. </a:t>
            </a:r>
            <a:r>
              <a:rPr lang="en-US" sz="700" dirty="0" err="1"/>
              <a:t>Farahmandi</a:t>
            </a:r>
            <a:r>
              <a:rPr lang="en-US" sz="700" dirty="0"/>
              <a:t>, and M. </a:t>
            </a:r>
            <a:r>
              <a:rPr lang="en-US" sz="700" dirty="0" err="1"/>
              <a:t>Tehranipoor</a:t>
            </a:r>
            <a:r>
              <a:rPr lang="en-US" sz="700" dirty="0"/>
              <a:t>, “What is all the </a:t>
            </a:r>
            <a:r>
              <a:rPr lang="en-US" sz="700" dirty="0" err="1"/>
              <a:t>faas</a:t>
            </a:r>
            <a:r>
              <a:rPr lang="en-US" sz="700" dirty="0"/>
              <a:t> about?-remote exploitation of </a:t>
            </a:r>
            <a:r>
              <a:rPr lang="en-US" sz="700" dirty="0" err="1"/>
              <a:t>fpga</a:t>
            </a:r>
            <a:r>
              <a:rPr lang="en-US" sz="700" dirty="0"/>
              <a:t>-as-a-service platforms,” Cryptology </a:t>
            </a:r>
            <a:r>
              <a:rPr lang="en-US" sz="700" dirty="0" err="1"/>
              <a:t>ePrint</a:t>
            </a:r>
            <a:r>
              <a:rPr lang="en-US" sz="700" dirty="0"/>
              <a:t> Archive, 2021.</a:t>
            </a:r>
          </a:p>
          <a:p>
            <a:endParaRPr lang="en-US" sz="700" dirty="0"/>
          </a:p>
          <a:p>
            <a:endParaRPr lang="en-US" sz="700" dirty="0">
              <a:solidFill>
                <a:srgbClr val="333333"/>
              </a:solidFill>
              <a:latin typeface="HelveticaNeue Regular"/>
            </a:endParaRPr>
          </a:p>
        </p:txBody>
      </p:sp>
      <p:pic>
        <p:nvPicPr>
          <p:cNvPr id="7" name="Picture 6" descr="A diagram of different colors&#10;&#10;Description automatically generated">
            <a:extLst>
              <a:ext uri="{FF2B5EF4-FFF2-40B4-BE49-F238E27FC236}">
                <a16:creationId xmlns:a16="http://schemas.microsoft.com/office/drawing/2014/main" id="{00C956EF-D8B0-EDAA-EE04-C618DAFD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10" y="1517039"/>
            <a:ext cx="4045633" cy="1054100"/>
          </a:xfrm>
          <a:prstGeom prst="rect">
            <a:avLst/>
          </a:prstGeom>
        </p:spPr>
      </p:pic>
      <p:pic>
        <p:nvPicPr>
          <p:cNvPr id="9" name="Picture 8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991E7D7E-C2E5-BCE4-1D6E-24618A82F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298" y="2609323"/>
            <a:ext cx="4045633" cy="1054100"/>
          </a:xfrm>
          <a:prstGeom prst="rect">
            <a:avLst/>
          </a:prstGeom>
        </p:spPr>
      </p:pic>
      <p:pic>
        <p:nvPicPr>
          <p:cNvPr id="11" name="Picture 10" descr="A diagram of a bar graph&#10;&#10;Description automatically generated">
            <a:extLst>
              <a:ext uri="{FF2B5EF4-FFF2-40B4-BE49-F238E27FC236}">
                <a16:creationId xmlns:a16="http://schemas.microsoft.com/office/drawing/2014/main" id="{1EA81A38-A2FD-EEC4-1C0C-CFCDE1256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249" y="3669707"/>
            <a:ext cx="4045633" cy="105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40DD14-5E26-A905-09A0-0463B80B34D4}"/>
              </a:ext>
            </a:extLst>
          </p:cNvPr>
          <p:cNvSpPr txBox="1"/>
          <p:nvPr/>
        </p:nvSpPr>
        <p:spPr>
          <a:xfrm>
            <a:off x="8659551" y="480017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Figures adapted from [1].</a:t>
            </a:r>
          </a:p>
        </p:txBody>
      </p:sp>
    </p:spTree>
    <p:extLst>
      <p:ext uri="{BB962C8B-B14F-4D97-AF65-F5344CB8AC3E}">
        <p14:creationId xmlns:p14="http://schemas.microsoft.com/office/powerpoint/2010/main" val="3273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88" y="209540"/>
            <a:ext cx="11578975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Multi-tenancy in FPGAs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95208"/>
            <a:ext cx="13449696" cy="56532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Large number of resources</a:t>
            </a:r>
          </a:p>
          <a:p>
            <a:pPr marL="1143000" lvl="1" indent="-457200"/>
            <a:r>
              <a:rPr lang="en-US" sz="1400" dirty="0">
                <a:solidFill>
                  <a:srgbClr val="0070C0"/>
                </a:solidFill>
              </a:rPr>
              <a:t>Logic resources </a:t>
            </a:r>
            <a:r>
              <a:rPr lang="en-US" sz="1400" dirty="0"/>
              <a:t>– Slices, Logic cells, CLB Flip flops</a:t>
            </a:r>
          </a:p>
          <a:p>
            <a:pPr lvl="1" indent="0">
              <a:buNone/>
            </a:pPr>
            <a:r>
              <a:rPr lang="en-US" sz="1500" dirty="0"/>
              <a:t>	</a:t>
            </a:r>
            <a:r>
              <a:rPr lang="en-US" sz="1200" dirty="0"/>
              <a:t>   (AMD’s Ultrascale + Virtex 7 family has around </a:t>
            </a:r>
            <a:r>
              <a:rPr lang="en-US" sz="1200" b="1" i="1" dirty="0"/>
              <a:t>100K slices</a:t>
            </a:r>
            <a:r>
              <a:rPr lang="en-US" sz="1200" dirty="0"/>
              <a:t>, </a:t>
            </a:r>
            <a:r>
              <a:rPr lang="en-US" sz="1200" b="1" i="1" dirty="0"/>
              <a:t>500k logic cells </a:t>
            </a:r>
            <a:r>
              <a:rPr lang="en-US" sz="1200" dirty="0"/>
              <a:t>and </a:t>
            </a:r>
            <a:r>
              <a:rPr lang="en-US" sz="1200" b="1" i="1" dirty="0"/>
              <a:t>500K CLB FFs </a:t>
            </a:r>
            <a:r>
              <a:rPr lang="en-US" sz="1200" dirty="0"/>
              <a:t>in a single FPGA) </a:t>
            </a:r>
          </a:p>
          <a:p>
            <a:pPr marL="1143000" lvl="1" indent="-457200"/>
            <a:r>
              <a:rPr lang="en-US" sz="1400" dirty="0">
                <a:solidFill>
                  <a:srgbClr val="0070C0"/>
                </a:solidFill>
              </a:rPr>
              <a:t>Memory resources </a:t>
            </a:r>
            <a:r>
              <a:rPr lang="en-US" sz="1400" dirty="0"/>
              <a:t>– DRAM, Block-RAM, Ultra-RAM, HBM, PLRAM</a:t>
            </a:r>
          </a:p>
          <a:p>
            <a:pPr lvl="1" indent="0">
              <a:buNone/>
            </a:pPr>
            <a:r>
              <a:rPr lang="en-US" sz="1500" dirty="0"/>
              <a:t>	</a:t>
            </a:r>
            <a:r>
              <a:rPr lang="en-US" sz="1200" dirty="0"/>
              <a:t>   (AMD’s Alveo family has around 32GB DRAM, 16 GB HBM)</a:t>
            </a:r>
          </a:p>
          <a:p>
            <a:pPr lvl="1" indent="0">
              <a:buNone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Partial reconfiguration</a:t>
            </a:r>
          </a:p>
          <a:p>
            <a:pPr marL="1143000" lvl="1" indent="-457200"/>
            <a:r>
              <a:rPr lang="en-US" sz="1400" dirty="0"/>
              <a:t>Configure a portion/region within the programmable logics (PLs) </a:t>
            </a:r>
          </a:p>
          <a:p>
            <a:pPr marL="1143000" lvl="1" indent="-457200"/>
            <a:r>
              <a:rPr lang="en-US" sz="1500" dirty="0">
                <a:solidFill>
                  <a:srgbClr val="0070C0"/>
                </a:solidFill>
              </a:rPr>
              <a:t>More efficient resource utilization</a:t>
            </a:r>
          </a:p>
          <a:p>
            <a:pPr marL="1600200" lvl="2" indent="-457200"/>
            <a:r>
              <a:rPr lang="en-US" dirty="0"/>
              <a:t>AMD offers Partial reconfiguration as DFX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Hard-coded  IPs (Accelerators within Accelerator)</a:t>
            </a:r>
          </a:p>
          <a:p>
            <a:pPr marL="1143000" lvl="1" indent="-457200"/>
            <a:r>
              <a:rPr lang="en-US" sz="1400" dirty="0"/>
              <a:t>AES engines, Memory controllers, etc.</a:t>
            </a:r>
          </a:p>
          <a:p>
            <a:pPr lvl="1" indent="0">
              <a:buNone/>
            </a:pPr>
            <a:endParaRPr lang="en-US" sz="1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B050"/>
                </a:solidFill>
              </a:rPr>
              <a:t>“Embedded Processing system” to handle multi tenancy</a:t>
            </a:r>
          </a:p>
          <a:p>
            <a:pPr marL="1143000" lvl="1" indent="-457200"/>
            <a:r>
              <a:rPr lang="en-US" sz="1500" dirty="0">
                <a:solidFill>
                  <a:srgbClr val="0070C0"/>
                </a:solidFill>
              </a:rPr>
              <a:t>Embedded processor</a:t>
            </a:r>
            <a:r>
              <a:rPr lang="en-US" sz="1400" dirty="0"/>
              <a:t> and </a:t>
            </a:r>
            <a:r>
              <a:rPr lang="en-US" sz="1500" dirty="0">
                <a:solidFill>
                  <a:srgbClr val="0070C0"/>
                </a:solidFill>
              </a:rPr>
              <a:t>Embedded OS</a:t>
            </a:r>
          </a:p>
          <a:p>
            <a:pPr marL="1143000" lvl="1" indent="-457200"/>
            <a:r>
              <a:rPr lang="en-US" sz="1400" dirty="0"/>
              <a:t>Resource allocation and management</a:t>
            </a:r>
          </a:p>
          <a:p>
            <a:pPr marL="1600200" lvl="2" indent="-457200"/>
            <a:endParaRPr lang="en-US" sz="100" dirty="0"/>
          </a:p>
          <a:p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09349C-FCB3-9E2A-1C94-56B1C59ECD73}"/>
              </a:ext>
            </a:extLst>
          </p:cNvPr>
          <p:cNvSpPr txBox="1"/>
          <p:nvPr/>
        </p:nvSpPr>
        <p:spPr>
          <a:xfrm>
            <a:off x="7857857" y="5686410"/>
            <a:ext cx="4815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Picture courtesy: https://</a:t>
            </a:r>
            <a:r>
              <a:rPr lang="en-US" sz="800" dirty="0" err="1"/>
              <a:t>www.istockphoto.com</a:t>
            </a:r>
            <a:r>
              <a:rPr lang="en-US" sz="800" dirty="0"/>
              <a:t>/illustrations/apartment-tenant</a:t>
            </a:r>
          </a:p>
        </p:txBody>
      </p:sp>
      <p:pic>
        <p:nvPicPr>
          <p:cNvPr id="27" name="Picture 26" descr="A collage of people in different rooms&#10;&#10;Description automatically generated">
            <a:extLst>
              <a:ext uri="{FF2B5EF4-FFF2-40B4-BE49-F238E27FC236}">
                <a16:creationId xmlns:a16="http://schemas.microsoft.com/office/drawing/2014/main" id="{D6ED213D-062B-53DF-A94B-45F98C7A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19" y="2835349"/>
            <a:ext cx="4002451" cy="28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07841-EFE0-E329-5BB7-067F40133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2F16-EF7A-0E71-AE66-ED84C40B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68" y="88484"/>
            <a:ext cx="12028632" cy="53340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rgbClr val="910513"/>
                </a:solidFill>
              </a:rPr>
              <a:t>How FPGA connects to a Host system (Cloud) 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2B1CEDD-75EB-E17E-F1C6-B9A6AB2617D1}"/>
              </a:ext>
            </a:extLst>
          </p:cNvPr>
          <p:cNvSpPr/>
          <p:nvPr/>
        </p:nvSpPr>
        <p:spPr>
          <a:xfrm>
            <a:off x="7213092" y="2120605"/>
            <a:ext cx="3312310" cy="3030129"/>
          </a:xfrm>
          <a:prstGeom prst="roundRect">
            <a:avLst/>
          </a:prstGeom>
          <a:solidFill>
            <a:schemeClr val="bg2">
              <a:lumMod val="90000"/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CC14A2A-046C-CFE6-53DD-7EECB6EC955D}"/>
              </a:ext>
            </a:extLst>
          </p:cNvPr>
          <p:cNvCxnSpPr>
            <a:endCxn id="103" idx="2"/>
          </p:cNvCxnSpPr>
          <p:nvPr/>
        </p:nvCxnSpPr>
        <p:spPr>
          <a:xfrm rot="16200000" flipH="1">
            <a:off x="7531617" y="3484820"/>
            <a:ext cx="879099" cy="663106"/>
          </a:xfrm>
          <a:prstGeom prst="bentConnector2">
            <a:avLst/>
          </a:prstGeom>
          <a:ln>
            <a:solidFill>
              <a:schemeClr val="tx1">
                <a:alpha val="32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Cloud 49">
            <a:extLst>
              <a:ext uri="{FF2B5EF4-FFF2-40B4-BE49-F238E27FC236}">
                <a16:creationId xmlns:a16="http://schemas.microsoft.com/office/drawing/2014/main" id="{CBAC344B-DDFE-104E-89E3-7CDAD2AA348D}"/>
              </a:ext>
            </a:extLst>
          </p:cNvPr>
          <p:cNvSpPr/>
          <p:nvPr/>
        </p:nvSpPr>
        <p:spPr>
          <a:xfrm>
            <a:off x="1546209" y="495358"/>
            <a:ext cx="10482423" cy="6278026"/>
          </a:xfrm>
          <a:prstGeom prst="cloud">
            <a:avLst/>
          </a:prstGeom>
          <a:solidFill>
            <a:schemeClr val="tx2">
              <a:lumMod val="25000"/>
              <a:lumOff val="75000"/>
              <a:alpha val="1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DBCD425-0241-3FAF-A9F5-D63DDC57394C}"/>
              </a:ext>
            </a:extLst>
          </p:cNvPr>
          <p:cNvSpPr/>
          <p:nvPr/>
        </p:nvSpPr>
        <p:spPr>
          <a:xfrm>
            <a:off x="3073162" y="2168375"/>
            <a:ext cx="3312310" cy="2931991"/>
          </a:xfrm>
          <a:prstGeom prst="roundRect">
            <a:avLst/>
          </a:prstGeom>
          <a:solidFill>
            <a:schemeClr val="bg2">
              <a:lumMod val="90000"/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7DF4379-B6E6-2B53-F18E-BCE93DEBF505}"/>
              </a:ext>
            </a:extLst>
          </p:cNvPr>
          <p:cNvSpPr/>
          <p:nvPr/>
        </p:nvSpPr>
        <p:spPr>
          <a:xfrm>
            <a:off x="7262589" y="2168375"/>
            <a:ext cx="3217558" cy="2609594"/>
          </a:xfrm>
          <a:prstGeom prst="roundRect">
            <a:avLst/>
          </a:prstGeom>
          <a:solidFill>
            <a:srgbClr val="FFC000">
              <a:alpha val="5785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5" name="Graphic 54" descr="Programmer male with solid fill">
            <a:extLst>
              <a:ext uri="{FF2B5EF4-FFF2-40B4-BE49-F238E27FC236}">
                <a16:creationId xmlns:a16="http://schemas.microsoft.com/office/drawing/2014/main" id="{BBC2A4D9-9D64-5C27-2456-5EB834C05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337" y="773606"/>
            <a:ext cx="914400" cy="914400"/>
          </a:xfrm>
          <a:prstGeom prst="rect">
            <a:avLst/>
          </a:prstGeom>
        </p:spPr>
      </p:pic>
      <p:pic>
        <p:nvPicPr>
          <p:cNvPr id="56" name="Graphic 55" descr="Programmer female with solid fill">
            <a:extLst>
              <a:ext uri="{FF2B5EF4-FFF2-40B4-BE49-F238E27FC236}">
                <a16:creationId xmlns:a16="http://schemas.microsoft.com/office/drawing/2014/main" id="{30D5F9AA-7BB9-DB65-4922-ACBE46552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273" y="2750954"/>
            <a:ext cx="914400" cy="914400"/>
          </a:xfrm>
          <a:prstGeom prst="rect">
            <a:avLst/>
          </a:prstGeom>
        </p:spPr>
      </p:pic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9A5AE9A-1307-9050-09C4-997AC06D880F}"/>
              </a:ext>
            </a:extLst>
          </p:cNvPr>
          <p:cNvSpPr/>
          <p:nvPr/>
        </p:nvSpPr>
        <p:spPr>
          <a:xfrm>
            <a:off x="3130631" y="2224009"/>
            <a:ext cx="3217558" cy="2500974"/>
          </a:xfrm>
          <a:prstGeom prst="roundRect">
            <a:avLst/>
          </a:prstGeom>
          <a:solidFill>
            <a:srgbClr val="FFC000">
              <a:alpha val="7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153596F-CE6D-2AF2-6B2F-EAAB2005AC75}"/>
              </a:ext>
            </a:extLst>
          </p:cNvPr>
          <p:cNvCxnSpPr/>
          <p:nvPr/>
        </p:nvCxnSpPr>
        <p:spPr>
          <a:xfrm>
            <a:off x="1503685" y="1594222"/>
            <a:ext cx="1616853" cy="1277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94C972D-55AE-1E4F-C124-12174771462B}"/>
              </a:ext>
            </a:extLst>
          </p:cNvPr>
          <p:cNvCxnSpPr/>
          <p:nvPr/>
        </p:nvCxnSpPr>
        <p:spPr>
          <a:xfrm>
            <a:off x="1116125" y="3463960"/>
            <a:ext cx="20145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590020C-5A6B-7B98-0BE1-B88DCD00A1E7}"/>
              </a:ext>
            </a:extLst>
          </p:cNvPr>
          <p:cNvCxnSpPr>
            <a:cxnSpLocks/>
          </p:cNvCxnSpPr>
          <p:nvPr/>
        </p:nvCxnSpPr>
        <p:spPr>
          <a:xfrm flipV="1">
            <a:off x="1261459" y="3960521"/>
            <a:ext cx="1869172" cy="1356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phic 66" descr="Programmer female with solid fill">
            <a:extLst>
              <a:ext uri="{FF2B5EF4-FFF2-40B4-BE49-F238E27FC236}">
                <a16:creationId xmlns:a16="http://schemas.microsoft.com/office/drawing/2014/main" id="{8F98A933-94DB-43EA-E275-E987DEB10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479" y="4693534"/>
            <a:ext cx="914400" cy="9144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44767E2-1538-37D5-974E-DBACFE6E09FA}"/>
              </a:ext>
            </a:extLst>
          </p:cNvPr>
          <p:cNvSpPr txBox="1"/>
          <p:nvPr/>
        </p:nvSpPr>
        <p:spPr>
          <a:xfrm>
            <a:off x="896103" y="1628133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F6DBB5-6790-DDFA-F3FE-AB60B89EDF34}"/>
              </a:ext>
            </a:extLst>
          </p:cNvPr>
          <p:cNvSpPr txBox="1"/>
          <p:nvPr/>
        </p:nvSpPr>
        <p:spPr>
          <a:xfrm>
            <a:off x="564623" y="3615064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8F06AB-9A49-45F9-3A32-0ACCF8284760}"/>
              </a:ext>
            </a:extLst>
          </p:cNvPr>
          <p:cNvSpPr txBox="1"/>
          <p:nvPr/>
        </p:nvSpPr>
        <p:spPr>
          <a:xfrm>
            <a:off x="621439" y="5566100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Carol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43A6D81-9BCB-32BB-56B5-49598EBA42AA}"/>
              </a:ext>
            </a:extLst>
          </p:cNvPr>
          <p:cNvSpPr/>
          <p:nvPr/>
        </p:nvSpPr>
        <p:spPr>
          <a:xfrm>
            <a:off x="4760604" y="2401135"/>
            <a:ext cx="1477574" cy="225269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C9A20D1-E697-F0B8-702B-F1E09F96797D}"/>
              </a:ext>
            </a:extLst>
          </p:cNvPr>
          <p:cNvSpPr/>
          <p:nvPr/>
        </p:nvSpPr>
        <p:spPr>
          <a:xfrm>
            <a:off x="4767954" y="2616115"/>
            <a:ext cx="1465463" cy="442061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9599EB4-86A3-085E-0744-79253629110A}"/>
              </a:ext>
            </a:extLst>
          </p:cNvPr>
          <p:cNvSpPr/>
          <p:nvPr/>
        </p:nvSpPr>
        <p:spPr>
          <a:xfrm>
            <a:off x="4767954" y="3192310"/>
            <a:ext cx="1465463" cy="442061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1DB6650-50DE-B993-07CD-B106412927DA}"/>
              </a:ext>
            </a:extLst>
          </p:cNvPr>
          <p:cNvSpPr/>
          <p:nvPr/>
        </p:nvSpPr>
        <p:spPr>
          <a:xfrm>
            <a:off x="4755843" y="3847107"/>
            <a:ext cx="1465463" cy="442061"/>
          </a:xfrm>
          <a:prstGeom prst="rect">
            <a:avLst/>
          </a:pr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7" name="Graphic 76" descr="Processor with solid fill">
            <a:extLst>
              <a:ext uri="{FF2B5EF4-FFF2-40B4-BE49-F238E27FC236}">
                <a16:creationId xmlns:a16="http://schemas.microsoft.com/office/drawing/2014/main" id="{048C75D6-17E8-F5DF-5CE4-8A8D1FC32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4219" y="3111009"/>
            <a:ext cx="705902" cy="70590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7A00040F-E0B8-5049-BCE0-BE85372CD4FF}"/>
              </a:ext>
            </a:extLst>
          </p:cNvPr>
          <p:cNvSpPr txBox="1"/>
          <p:nvPr/>
        </p:nvSpPr>
        <p:spPr>
          <a:xfrm>
            <a:off x="4895847" y="2681825"/>
            <a:ext cx="134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Dave’s VM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748BBC-56B8-7DFB-C33C-465F29B49D33}"/>
              </a:ext>
            </a:extLst>
          </p:cNvPr>
          <p:cNvSpPr txBox="1"/>
          <p:nvPr/>
        </p:nvSpPr>
        <p:spPr>
          <a:xfrm>
            <a:off x="4888058" y="3254985"/>
            <a:ext cx="134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Eve’s VM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4C74A36-9006-31E5-BCF1-E8F9C20B4A5F}"/>
              </a:ext>
            </a:extLst>
          </p:cNvPr>
          <p:cNvSpPr txBox="1"/>
          <p:nvPr/>
        </p:nvSpPr>
        <p:spPr>
          <a:xfrm>
            <a:off x="4876957" y="3868870"/>
            <a:ext cx="134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Carol’s VM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324C9C-E44B-BC49-B63F-EDB95E5EDFD7}"/>
              </a:ext>
            </a:extLst>
          </p:cNvPr>
          <p:cNvSpPr txBox="1"/>
          <p:nvPr/>
        </p:nvSpPr>
        <p:spPr>
          <a:xfrm>
            <a:off x="4820436" y="4316106"/>
            <a:ext cx="1477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Host DRAM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D3AA0C1-7B4E-D4C5-70C9-04E9918B19F2}"/>
              </a:ext>
            </a:extLst>
          </p:cNvPr>
          <p:cNvSpPr txBox="1"/>
          <p:nvPr/>
        </p:nvSpPr>
        <p:spPr>
          <a:xfrm>
            <a:off x="3471334" y="3747534"/>
            <a:ext cx="147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Host </a:t>
            </a:r>
          </a:p>
          <a:p>
            <a:r>
              <a:rPr lang="en-US" sz="1400" b="1" dirty="0"/>
              <a:t>Processor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BBC311-C49C-E1AD-C3FD-0DD0FA2BCC86}"/>
              </a:ext>
            </a:extLst>
          </p:cNvPr>
          <p:cNvSpPr txBox="1"/>
          <p:nvPr/>
        </p:nvSpPr>
        <p:spPr>
          <a:xfrm>
            <a:off x="3285334" y="2259112"/>
            <a:ext cx="1477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Host OS control</a:t>
            </a:r>
          </a:p>
        </p:txBody>
      </p:sp>
      <p:sp>
        <p:nvSpPr>
          <p:cNvPr id="84" name="Left-Right Arrow 83">
            <a:extLst>
              <a:ext uri="{FF2B5EF4-FFF2-40B4-BE49-F238E27FC236}">
                <a16:creationId xmlns:a16="http://schemas.microsoft.com/office/drawing/2014/main" id="{E24A0547-FB47-BDA0-B8C1-32B0B3751C1F}"/>
              </a:ext>
            </a:extLst>
          </p:cNvPr>
          <p:cNvSpPr/>
          <p:nvPr/>
        </p:nvSpPr>
        <p:spPr>
          <a:xfrm>
            <a:off x="6406856" y="3408873"/>
            <a:ext cx="787231" cy="22549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46FD23-7F2E-166F-2164-42561AE8CDCF}"/>
              </a:ext>
            </a:extLst>
          </p:cNvPr>
          <p:cNvSpPr txBox="1"/>
          <p:nvPr/>
        </p:nvSpPr>
        <p:spPr>
          <a:xfrm>
            <a:off x="6513837" y="3634371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PCIE</a:t>
            </a:r>
          </a:p>
        </p:txBody>
      </p:sp>
      <p:sp>
        <p:nvSpPr>
          <p:cNvPr id="86" name="Left-Right Arrow 85">
            <a:extLst>
              <a:ext uri="{FF2B5EF4-FFF2-40B4-BE49-F238E27FC236}">
                <a16:creationId xmlns:a16="http://schemas.microsoft.com/office/drawing/2014/main" id="{7F210573-AE5B-7F54-9C52-DAB29EE1C22A}"/>
              </a:ext>
            </a:extLst>
          </p:cNvPr>
          <p:cNvSpPr/>
          <p:nvPr/>
        </p:nvSpPr>
        <p:spPr>
          <a:xfrm>
            <a:off x="4210121" y="3408338"/>
            <a:ext cx="501188" cy="106148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raphic 86" descr="Processor with solid fill">
            <a:extLst>
              <a:ext uri="{FF2B5EF4-FFF2-40B4-BE49-F238E27FC236}">
                <a16:creationId xmlns:a16="http://schemas.microsoft.com/office/drawing/2014/main" id="{2B3FADDD-F796-3ED6-F76A-E55883938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9872" y="2755887"/>
            <a:ext cx="705902" cy="70590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504BC89-18F3-D150-B222-8B8F7A4FB456}"/>
              </a:ext>
            </a:extLst>
          </p:cNvPr>
          <p:cNvSpPr txBox="1"/>
          <p:nvPr/>
        </p:nvSpPr>
        <p:spPr>
          <a:xfrm>
            <a:off x="7268151" y="3416220"/>
            <a:ext cx="1390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Embedded Processor (PS)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5D6F9BF-1E31-01E7-D847-9A3E12F748B7}"/>
              </a:ext>
            </a:extLst>
          </p:cNvPr>
          <p:cNvSpPr txBox="1"/>
          <p:nvPr/>
        </p:nvSpPr>
        <p:spPr>
          <a:xfrm>
            <a:off x="4293470" y="4766992"/>
            <a:ext cx="1477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Host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26B22C0-037C-3FFE-04AA-459B4A995BAD}"/>
              </a:ext>
            </a:extLst>
          </p:cNvPr>
          <p:cNvSpPr/>
          <p:nvPr/>
        </p:nvSpPr>
        <p:spPr>
          <a:xfrm>
            <a:off x="8491319" y="2619178"/>
            <a:ext cx="519336" cy="960770"/>
          </a:xfrm>
          <a:prstGeom prst="rect">
            <a:avLst/>
          </a:prstGeom>
          <a:solidFill>
            <a:schemeClr val="accent6">
              <a:lumMod val="75000"/>
              <a:alpha val="5659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id="{09E3E543-CF81-60B2-886F-B8358DD80561}"/>
              </a:ext>
            </a:extLst>
          </p:cNvPr>
          <p:cNvCxnSpPr>
            <a:cxnSpLocks/>
            <a:endCxn id="90" idx="0"/>
          </p:cNvCxnSpPr>
          <p:nvPr/>
        </p:nvCxnSpPr>
        <p:spPr>
          <a:xfrm flipV="1">
            <a:off x="7637459" y="2619178"/>
            <a:ext cx="1113528" cy="195059"/>
          </a:xfrm>
          <a:prstGeom prst="bentConnector4">
            <a:avLst>
              <a:gd name="adj1" fmla="val -120"/>
              <a:gd name="adj2" fmla="val 166756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3D237BAB-9ABB-B82F-7BC1-08836B6A4075}"/>
              </a:ext>
            </a:extLst>
          </p:cNvPr>
          <p:cNvSpPr/>
          <p:nvPr/>
        </p:nvSpPr>
        <p:spPr>
          <a:xfrm>
            <a:off x="9146051" y="2625831"/>
            <a:ext cx="519336" cy="960770"/>
          </a:xfrm>
          <a:prstGeom prst="rect">
            <a:avLst/>
          </a:prstGeom>
          <a:solidFill>
            <a:schemeClr val="accent6">
              <a:lumMod val="75000"/>
              <a:alpha val="5659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E0B58D-E67E-E350-5569-D062B2206809}"/>
              </a:ext>
            </a:extLst>
          </p:cNvPr>
          <p:cNvSpPr/>
          <p:nvPr/>
        </p:nvSpPr>
        <p:spPr>
          <a:xfrm>
            <a:off x="9779719" y="2634798"/>
            <a:ext cx="519336" cy="960770"/>
          </a:xfrm>
          <a:prstGeom prst="rect">
            <a:avLst/>
          </a:prstGeom>
          <a:solidFill>
            <a:schemeClr val="accent6">
              <a:lumMod val="75000"/>
              <a:alpha val="5659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AB82EFE-4EA1-B900-5665-AC9E9ABD6D22}"/>
              </a:ext>
            </a:extLst>
          </p:cNvPr>
          <p:cNvSpPr txBox="1"/>
          <p:nvPr/>
        </p:nvSpPr>
        <p:spPr>
          <a:xfrm>
            <a:off x="8476374" y="2656516"/>
            <a:ext cx="830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Dave’s </a:t>
            </a:r>
          </a:p>
          <a:p>
            <a:r>
              <a:rPr lang="en-US" sz="1100" b="1" dirty="0"/>
              <a:t>app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2C7CFA2-008C-D51F-0858-6DF9FEC59CA2}"/>
              </a:ext>
            </a:extLst>
          </p:cNvPr>
          <p:cNvSpPr txBox="1"/>
          <p:nvPr/>
        </p:nvSpPr>
        <p:spPr>
          <a:xfrm>
            <a:off x="8557979" y="3317573"/>
            <a:ext cx="83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725F25-1680-BF17-88C5-E7B57D5BE2FB}"/>
              </a:ext>
            </a:extLst>
          </p:cNvPr>
          <p:cNvSpPr txBox="1"/>
          <p:nvPr/>
        </p:nvSpPr>
        <p:spPr>
          <a:xfrm>
            <a:off x="9205003" y="3307287"/>
            <a:ext cx="83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15E818-B059-BA51-20D2-C0B60166D3DA}"/>
              </a:ext>
            </a:extLst>
          </p:cNvPr>
          <p:cNvSpPr txBox="1"/>
          <p:nvPr/>
        </p:nvSpPr>
        <p:spPr>
          <a:xfrm>
            <a:off x="9887772" y="3321887"/>
            <a:ext cx="83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215DF74-B7CD-EC12-AC6E-EAF80EFD385A}"/>
              </a:ext>
            </a:extLst>
          </p:cNvPr>
          <p:cNvSpPr txBox="1"/>
          <p:nvPr/>
        </p:nvSpPr>
        <p:spPr>
          <a:xfrm>
            <a:off x="9134851" y="2634798"/>
            <a:ext cx="830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Eve’s </a:t>
            </a:r>
          </a:p>
          <a:p>
            <a:r>
              <a:rPr lang="en-US" sz="1100" b="1" dirty="0"/>
              <a:t>app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AA8698-089B-4FE3-1AE8-40B4D5AF2887}"/>
              </a:ext>
            </a:extLst>
          </p:cNvPr>
          <p:cNvSpPr txBox="1"/>
          <p:nvPr/>
        </p:nvSpPr>
        <p:spPr>
          <a:xfrm>
            <a:off x="9744031" y="2626853"/>
            <a:ext cx="830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Carol’s </a:t>
            </a:r>
          </a:p>
          <a:p>
            <a:r>
              <a:rPr lang="en-US" sz="1100" b="1" dirty="0"/>
              <a:t>app</a:t>
            </a:r>
          </a:p>
        </p:txBody>
      </p:sp>
      <p:cxnSp>
        <p:nvCxnSpPr>
          <p:cNvPr id="100" name="Elbow Connector 99">
            <a:extLst>
              <a:ext uri="{FF2B5EF4-FFF2-40B4-BE49-F238E27FC236}">
                <a16:creationId xmlns:a16="http://schemas.microsoft.com/office/drawing/2014/main" id="{F381BECC-63DA-0AF9-2C6F-3526400291B0}"/>
              </a:ext>
            </a:extLst>
          </p:cNvPr>
          <p:cNvCxnSpPr>
            <a:cxnSpLocks/>
            <a:endCxn id="92" idx="0"/>
          </p:cNvCxnSpPr>
          <p:nvPr/>
        </p:nvCxnSpPr>
        <p:spPr>
          <a:xfrm>
            <a:off x="8740707" y="2488557"/>
            <a:ext cx="665012" cy="1372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5A503D9C-FDE0-57AC-AD31-0809C887C800}"/>
              </a:ext>
            </a:extLst>
          </p:cNvPr>
          <p:cNvCxnSpPr>
            <a:cxnSpLocks/>
          </p:cNvCxnSpPr>
          <p:nvPr/>
        </p:nvCxnSpPr>
        <p:spPr>
          <a:xfrm>
            <a:off x="9388765" y="2490224"/>
            <a:ext cx="665012" cy="13727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D9C2175-E406-775B-05F9-B4041FD2FB1F}"/>
              </a:ext>
            </a:extLst>
          </p:cNvPr>
          <p:cNvSpPr txBox="1"/>
          <p:nvPr/>
        </p:nvSpPr>
        <p:spPr>
          <a:xfrm>
            <a:off x="7495210" y="2150445"/>
            <a:ext cx="2337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Embedded OS control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262AF26E-9A70-18BC-E7E3-EC4D29C6C850}"/>
              </a:ext>
            </a:extLst>
          </p:cNvPr>
          <p:cNvSpPr/>
          <p:nvPr/>
        </p:nvSpPr>
        <p:spPr>
          <a:xfrm rot="5400000">
            <a:off x="8974078" y="3251482"/>
            <a:ext cx="666164" cy="2008882"/>
          </a:xfrm>
          <a:prstGeom prst="roundRect">
            <a:avLst/>
          </a:prstGeom>
          <a:solidFill>
            <a:srgbClr val="92D050">
              <a:alpha val="6861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9D81E6F-0793-D81B-9455-1875420528F4}"/>
              </a:ext>
            </a:extLst>
          </p:cNvPr>
          <p:cNvSpPr/>
          <p:nvPr/>
        </p:nvSpPr>
        <p:spPr>
          <a:xfrm>
            <a:off x="9810337" y="3929978"/>
            <a:ext cx="417321" cy="666164"/>
          </a:xfrm>
          <a:prstGeom prst="rect">
            <a:avLst/>
          </a:prstGeom>
          <a:solidFill>
            <a:srgbClr val="FFFF00">
              <a:alpha val="5659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D97EAA-4635-2F29-FF1F-1CA8990940FD}"/>
              </a:ext>
            </a:extLst>
          </p:cNvPr>
          <p:cNvSpPr/>
          <p:nvPr/>
        </p:nvSpPr>
        <p:spPr>
          <a:xfrm>
            <a:off x="9194069" y="3922035"/>
            <a:ext cx="417321" cy="666164"/>
          </a:xfrm>
          <a:prstGeom prst="rect">
            <a:avLst/>
          </a:prstGeom>
          <a:solidFill>
            <a:srgbClr val="FFFF00">
              <a:alpha val="5659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3EC289B-4C23-406C-2D10-BDDCBB988007}"/>
              </a:ext>
            </a:extLst>
          </p:cNvPr>
          <p:cNvSpPr/>
          <p:nvPr/>
        </p:nvSpPr>
        <p:spPr>
          <a:xfrm>
            <a:off x="8534897" y="3919151"/>
            <a:ext cx="417321" cy="666164"/>
          </a:xfrm>
          <a:prstGeom prst="rect">
            <a:avLst/>
          </a:prstGeom>
          <a:solidFill>
            <a:srgbClr val="FFFF00">
              <a:alpha val="5659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A78722-0A6D-99E5-2A56-F21E9ADD865E}"/>
              </a:ext>
            </a:extLst>
          </p:cNvPr>
          <p:cNvSpPr txBox="1"/>
          <p:nvPr/>
        </p:nvSpPr>
        <p:spPr>
          <a:xfrm>
            <a:off x="8496623" y="4069849"/>
            <a:ext cx="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Dave’s </a:t>
            </a:r>
          </a:p>
          <a:p>
            <a:r>
              <a:rPr lang="en-US" sz="900" b="1" dirty="0"/>
              <a:t>data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3E1DBE9-E128-0839-C7AA-77688FACE526}"/>
              </a:ext>
            </a:extLst>
          </p:cNvPr>
          <p:cNvSpPr txBox="1"/>
          <p:nvPr/>
        </p:nvSpPr>
        <p:spPr>
          <a:xfrm>
            <a:off x="9139059" y="4071622"/>
            <a:ext cx="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Eve’s </a:t>
            </a:r>
          </a:p>
          <a:p>
            <a:r>
              <a:rPr lang="en-US" sz="900" b="1" dirty="0"/>
              <a:t>data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08C429F-A9B0-27FE-6ED1-297CA30F83CD}"/>
              </a:ext>
            </a:extLst>
          </p:cNvPr>
          <p:cNvSpPr txBox="1"/>
          <p:nvPr/>
        </p:nvSpPr>
        <p:spPr>
          <a:xfrm>
            <a:off x="9742306" y="4058762"/>
            <a:ext cx="58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Carol’s </a:t>
            </a:r>
          </a:p>
          <a:p>
            <a:r>
              <a:rPr lang="en-US" sz="900" b="1" dirty="0"/>
              <a:t>data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7129412-774A-048B-0B6E-432506D7706C}"/>
              </a:ext>
            </a:extLst>
          </p:cNvPr>
          <p:cNvSpPr txBox="1"/>
          <p:nvPr/>
        </p:nvSpPr>
        <p:spPr>
          <a:xfrm>
            <a:off x="7407936" y="4785157"/>
            <a:ext cx="313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Zynq Ultrascale+ MPSoC (FPGA)</a:t>
            </a:r>
          </a:p>
        </p:txBody>
      </p:sp>
      <p:sp>
        <p:nvSpPr>
          <p:cNvPr id="111" name="Up-Down Arrow 110">
            <a:extLst>
              <a:ext uri="{FF2B5EF4-FFF2-40B4-BE49-F238E27FC236}">
                <a16:creationId xmlns:a16="http://schemas.microsoft.com/office/drawing/2014/main" id="{6B120F85-7765-40F1-56FA-A547E3A9A16D}"/>
              </a:ext>
            </a:extLst>
          </p:cNvPr>
          <p:cNvSpPr/>
          <p:nvPr/>
        </p:nvSpPr>
        <p:spPr>
          <a:xfrm>
            <a:off x="8705268" y="3600997"/>
            <a:ext cx="45719" cy="313901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Up-Down Arrow 111">
            <a:extLst>
              <a:ext uri="{FF2B5EF4-FFF2-40B4-BE49-F238E27FC236}">
                <a16:creationId xmlns:a16="http://schemas.microsoft.com/office/drawing/2014/main" id="{4631CEBC-8845-D79E-9521-65C3E389F68F}"/>
              </a:ext>
            </a:extLst>
          </p:cNvPr>
          <p:cNvSpPr/>
          <p:nvPr/>
        </p:nvSpPr>
        <p:spPr>
          <a:xfrm>
            <a:off x="9367422" y="3604531"/>
            <a:ext cx="45719" cy="313901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Up-Down Arrow 112">
            <a:extLst>
              <a:ext uri="{FF2B5EF4-FFF2-40B4-BE49-F238E27FC236}">
                <a16:creationId xmlns:a16="http://schemas.microsoft.com/office/drawing/2014/main" id="{53F44FD7-44C0-D129-F8DE-5566A98D8D39}"/>
              </a:ext>
            </a:extLst>
          </p:cNvPr>
          <p:cNvSpPr/>
          <p:nvPr/>
        </p:nvSpPr>
        <p:spPr>
          <a:xfrm>
            <a:off x="9998742" y="3607095"/>
            <a:ext cx="45719" cy="313901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59518B-1E53-0797-8922-266ACF557336}"/>
              </a:ext>
            </a:extLst>
          </p:cNvPr>
          <p:cNvSpPr txBox="1"/>
          <p:nvPr/>
        </p:nvSpPr>
        <p:spPr>
          <a:xfrm>
            <a:off x="5559223" y="1173859"/>
            <a:ext cx="3536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Host-based system</a:t>
            </a:r>
          </a:p>
        </p:txBody>
      </p:sp>
      <p:pic>
        <p:nvPicPr>
          <p:cNvPr id="118" name="Graphic 117" descr="Close with solid fill">
            <a:extLst>
              <a:ext uri="{FF2B5EF4-FFF2-40B4-BE49-F238E27FC236}">
                <a16:creationId xmlns:a16="http://schemas.microsoft.com/office/drawing/2014/main" id="{AB9A77C8-D6D0-587D-16A7-022F4D7A5E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91162" y="3631122"/>
            <a:ext cx="1249945" cy="1249945"/>
          </a:xfrm>
          <a:prstGeom prst="rect">
            <a:avLst/>
          </a:prstGeom>
        </p:spPr>
      </p:pic>
      <p:pic>
        <p:nvPicPr>
          <p:cNvPr id="119" name="Graphic 118" descr="Close with solid fill">
            <a:extLst>
              <a:ext uri="{FF2B5EF4-FFF2-40B4-BE49-F238E27FC236}">
                <a16:creationId xmlns:a16="http://schemas.microsoft.com/office/drawing/2014/main" id="{80046D7A-B369-999E-D37A-828CC58E5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04644" y="2406964"/>
            <a:ext cx="1921746" cy="2002747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C1FD742A-7C19-D063-268A-EFFDE9C1797D}"/>
              </a:ext>
            </a:extLst>
          </p:cNvPr>
          <p:cNvSpPr txBox="1"/>
          <p:nvPr/>
        </p:nvSpPr>
        <p:spPr>
          <a:xfrm>
            <a:off x="4523395" y="5459704"/>
            <a:ext cx="534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There are security challenges!</a:t>
            </a:r>
          </a:p>
        </p:txBody>
      </p:sp>
    </p:spTree>
    <p:extLst>
      <p:ext uri="{BB962C8B-B14F-4D97-AF65-F5344CB8AC3E}">
        <p14:creationId xmlns:p14="http://schemas.microsoft.com/office/powerpoint/2010/main" val="9449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83" grpId="0"/>
      <p:bldP spid="102" grpId="0"/>
      <p:bldP spid="1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73" y="192548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Security Question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25" y="4455822"/>
            <a:ext cx="10668000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 the FPGA’s local memory cleared after the host’s offloaded task completes?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it isn’t cleared, can the contents of the previous task be accessible from the FPGA’s local memory?</a:t>
            </a:r>
          </a:p>
        </p:txBody>
      </p:sp>
      <p:pic>
        <p:nvPicPr>
          <p:cNvPr id="6" name="Picture 5" descr="A stick figure with a question mark&#10;&#10;Description automatically generated">
            <a:extLst>
              <a:ext uri="{FF2B5EF4-FFF2-40B4-BE49-F238E27FC236}">
                <a16:creationId xmlns:a16="http://schemas.microsoft.com/office/drawing/2014/main" id="{081EB71D-05D0-3F61-7F8C-0A47990B5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342" y="1237120"/>
            <a:ext cx="3113856" cy="3113856"/>
          </a:xfrm>
          <a:prstGeom prst="rect">
            <a:avLst/>
          </a:prstGeom>
        </p:spPr>
      </p:pic>
      <p:pic>
        <p:nvPicPr>
          <p:cNvPr id="7" name="Graphic 6" descr="Angel face outline with solid fill">
            <a:extLst>
              <a:ext uri="{FF2B5EF4-FFF2-40B4-BE49-F238E27FC236}">
                <a16:creationId xmlns:a16="http://schemas.microsoft.com/office/drawing/2014/main" id="{8D1E2B7F-B377-5A20-16E0-B66904F11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9192" y="1602592"/>
            <a:ext cx="1114624" cy="111462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A45740-3ABD-BC9E-7EE1-95597706D1CC}"/>
              </a:ext>
            </a:extLst>
          </p:cNvPr>
          <p:cNvCxnSpPr/>
          <p:nvPr/>
        </p:nvCxnSpPr>
        <p:spPr bwMode="auto">
          <a:xfrm>
            <a:off x="3271719" y="2069967"/>
            <a:ext cx="10081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0E667957-14C9-36DD-C453-9D73B0989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5790" y="1215000"/>
            <a:ext cx="1553279" cy="192833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275776-C12F-29CD-BB49-29CA335B2CD8}"/>
              </a:ext>
            </a:extLst>
          </p:cNvPr>
          <p:cNvCxnSpPr/>
          <p:nvPr/>
        </p:nvCxnSpPr>
        <p:spPr bwMode="auto">
          <a:xfrm flipH="1">
            <a:off x="3274303" y="2313990"/>
            <a:ext cx="10081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Graphic 14" descr="Butterfly with solid fill">
            <a:extLst>
              <a:ext uri="{FF2B5EF4-FFF2-40B4-BE49-F238E27FC236}">
                <a16:creationId xmlns:a16="http://schemas.microsoft.com/office/drawing/2014/main" id="{CDA1FF61-3342-DF74-92A3-7094BEE46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9543" y="1860787"/>
            <a:ext cx="914400" cy="914400"/>
          </a:xfrm>
          <a:prstGeom prst="rect">
            <a:avLst/>
          </a:prstGeom>
        </p:spPr>
      </p:pic>
      <p:pic>
        <p:nvPicPr>
          <p:cNvPr id="16" name="Graphic 15" descr="Butterfly with solid fill">
            <a:extLst>
              <a:ext uri="{FF2B5EF4-FFF2-40B4-BE49-F238E27FC236}">
                <a16:creationId xmlns:a16="http://schemas.microsoft.com/office/drawing/2014/main" id="{78AB1C38-B835-65C7-CFF5-880634FE3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2429" y="1762136"/>
            <a:ext cx="335891" cy="3358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9041C3-DF26-078A-C8CC-22AC5082379D}"/>
              </a:ext>
            </a:extLst>
          </p:cNvPr>
          <p:cNvSpPr txBox="1"/>
          <p:nvPr/>
        </p:nvSpPr>
        <p:spPr>
          <a:xfrm>
            <a:off x="3346981" y="234042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Butterfly</a:t>
            </a:r>
          </a:p>
        </p:txBody>
      </p:sp>
      <p:pic>
        <p:nvPicPr>
          <p:cNvPr id="19" name="Graphic 18" descr="Processor outline">
            <a:extLst>
              <a:ext uri="{FF2B5EF4-FFF2-40B4-BE49-F238E27FC236}">
                <a16:creationId xmlns:a16="http://schemas.microsoft.com/office/drawing/2014/main" id="{E8F46F3F-A86C-1330-61F7-45FB4AD2A2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1865" y="1505745"/>
            <a:ext cx="1436219" cy="143621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503AA3-3B05-20AA-41B1-D5EEA75A1DE2}"/>
              </a:ext>
            </a:extLst>
          </p:cNvPr>
          <p:cNvCxnSpPr/>
          <p:nvPr/>
        </p:nvCxnSpPr>
        <p:spPr bwMode="auto">
          <a:xfrm>
            <a:off x="6282130" y="2145745"/>
            <a:ext cx="61948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0DB788-3E74-24B6-BAB6-2E3D65DB3EC8}"/>
              </a:ext>
            </a:extLst>
          </p:cNvPr>
          <p:cNvCxnSpPr/>
          <p:nvPr/>
        </p:nvCxnSpPr>
        <p:spPr bwMode="auto">
          <a:xfrm flipH="1">
            <a:off x="6282128" y="2348871"/>
            <a:ext cx="56780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AB45849-8A5B-7178-CA5F-03D0FA13E78E}"/>
              </a:ext>
            </a:extLst>
          </p:cNvPr>
          <p:cNvSpPr/>
          <p:nvPr/>
        </p:nvSpPr>
        <p:spPr bwMode="auto">
          <a:xfrm>
            <a:off x="4887900" y="1395361"/>
            <a:ext cx="3796083" cy="214198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latin typeface="Genev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076D3B-F5F0-BC71-D9CF-9DA685E18C19}"/>
              </a:ext>
            </a:extLst>
          </p:cNvPr>
          <p:cNvSpPr txBox="1"/>
          <p:nvPr/>
        </p:nvSpPr>
        <p:spPr>
          <a:xfrm>
            <a:off x="5287420" y="2069965"/>
            <a:ext cx="135341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FPGA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BB5F47-58D7-BC37-FFD9-83BD1B0D779E}"/>
              </a:ext>
            </a:extLst>
          </p:cNvPr>
          <p:cNvSpPr txBox="1"/>
          <p:nvPr/>
        </p:nvSpPr>
        <p:spPr>
          <a:xfrm>
            <a:off x="4922742" y="3219117"/>
            <a:ext cx="215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Hardware Accelerator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6B9CF-4F28-BB89-1934-FD7CE169B99D}"/>
              </a:ext>
            </a:extLst>
          </p:cNvPr>
          <p:cNvSpPr txBox="1"/>
          <p:nvPr/>
        </p:nvSpPr>
        <p:spPr>
          <a:xfrm>
            <a:off x="6901617" y="2967906"/>
            <a:ext cx="215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Local Memory</a:t>
            </a:r>
          </a:p>
        </p:txBody>
      </p:sp>
      <p:pic>
        <p:nvPicPr>
          <p:cNvPr id="32" name="Graphic 31" descr="Question Mark with solid fill">
            <a:extLst>
              <a:ext uri="{FF2B5EF4-FFF2-40B4-BE49-F238E27FC236}">
                <a16:creationId xmlns:a16="http://schemas.microsoft.com/office/drawing/2014/main" id="{6EBA6504-777F-9E4C-1D32-4386974E0F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90547" y="1860307"/>
            <a:ext cx="914400" cy="914400"/>
          </a:xfrm>
          <a:prstGeom prst="rect">
            <a:avLst/>
          </a:prstGeom>
        </p:spPr>
      </p:pic>
      <p:pic>
        <p:nvPicPr>
          <p:cNvPr id="34" name="Graphic 33" descr="Devil face outline with solid fill">
            <a:extLst>
              <a:ext uri="{FF2B5EF4-FFF2-40B4-BE49-F238E27FC236}">
                <a16:creationId xmlns:a16="http://schemas.microsoft.com/office/drawing/2014/main" id="{FB239C7A-8404-EF7D-20E5-5B49D9FC71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63783" y="3036548"/>
            <a:ext cx="1114624" cy="1114624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30F3A1-BDC8-64AE-28B1-0B252C27ED7A}"/>
              </a:ext>
            </a:extLst>
          </p:cNvPr>
          <p:cNvCxnSpPr>
            <a:cxnSpLocks/>
          </p:cNvCxnSpPr>
          <p:nvPr/>
        </p:nvCxnSpPr>
        <p:spPr bwMode="auto">
          <a:xfrm flipV="1">
            <a:off x="3166321" y="3027967"/>
            <a:ext cx="1595385" cy="4266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0BE1452-E88D-52D5-3F9B-D8C096AEDEED}"/>
              </a:ext>
            </a:extLst>
          </p:cNvPr>
          <p:cNvSpPr/>
          <p:nvPr/>
        </p:nvSpPr>
        <p:spPr bwMode="auto">
          <a:xfrm>
            <a:off x="4771950" y="1329715"/>
            <a:ext cx="4116232" cy="262675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latin typeface="Geneva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DA5C36C-D870-F10C-A15F-51E1383EBE19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6320" y="3275681"/>
            <a:ext cx="1534421" cy="4578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791705D-B24C-A03E-9825-F4C43DFFB56B}"/>
              </a:ext>
            </a:extLst>
          </p:cNvPr>
          <p:cNvSpPr txBox="1"/>
          <p:nvPr/>
        </p:nvSpPr>
        <p:spPr>
          <a:xfrm rot="20563645">
            <a:off x="3256126" y="2946173"/>
            <a:ext cx="1201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Read Data</a:t>
            </a:r>
          </a:p>
        </p:txBody>
      </p:sp>
      <p:pic>
        <p:nvPicPr>
          <p:cNvPr id="43" name="Graphic 42" descr="Butterfly with solid fill">
            <a:extLst>
              <a:ext uri="{FF2B5EF4-FFF2-40B4-BE49-F238E27FC236}">
                <a16:creationId xmlns:a16="http://schemas.microsoft.com/office/drawing/2014/main" id="{50487979-02F0-92FD-F0D7-69044FD8B6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713734">
            <a:off x="3664985" y="3410492"/>
            <a:ext cx="576215" cy="576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9D8517-669A-49E1-966C-27B66DE17A6E}"/>
              </a:ext>
            </a:extLst>
          </p:cNvPr>
          <p:cNvSpPr txBox="1"/>
          <p:nvPr/>
        </p:nvSpPr>
        <p:spPr>
          <a:xfrm>
            <a:off x="4922742" y="3567013"/>
            <a:ext cx="215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Host-based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59096-9073-334B-21CF-C631C7C08030}"/>
              </a:ext>
            </a:extLst>
          </p:cNvPr>
          <p:cNvSpPr txBox="1"/>
          <p:nvPr/>
        </p:nvSpPr>
        <p:spPr>
          <a:xfrm>
            <a:off x="2267277" y="256759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72051-D965-350C-3DA0-9B53DAB8EDF0}"/>
              </a:ext>
            </a:extLst>
          </p:cNvPr>
          <p:cNvSpPr txBox="1"/>
          <p:nvPr/>
        </p:nvSpPr>
        <p:spPr>
          <a:xfrm>
            <a:off x="2122202" y="403814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Oscar</a:t>
            </a:r>
          </a:p>
        </p:txBody>
      </p:sp>
    </p:spTree>
    <p:extLst>
      <p:ext uri="{BB962C8B-B14F-4D97-AF65-F5344CB8AC3E}">
        <p14:creationId xmlns:p14="http://schemas.microsoft.com/office/powerpoint/2010/main" val="36835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1" grpId="0"/>
      <p:bldP spid="4" grpId="0"/>
      <p:bldP spid="4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129333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About ZCU104</a:t>
            </a:r>
            <a:r>
              <a:rPr lang="en-US" sz="4000" b="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25" y="760689"/>
            <a:ext cx="10668000" cy="4800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investigate we chose the AMD’s (Xilinx)</a:t>
            </a:r>
            <a:r>
              <a:rPr lang="en-US" sz="1500" dirty="0">
                <a:solidFill>
                  <a:srgbClr val="0070C0"/>
                </a:solidFill>
              </a:rPr>
              <a:t> Zynq Ultrascale+ </a:t>
            </a:r>
            <a:r>
              <a:rPr lang="en-US" sz="1500" dirty="0" err="1">
                <a:solidFill>
                  <a:srgbClr val="0070C0"/>
                </a:solidFill>
              </a:rPr>
              <a:t>MPSoC</a:t>
            </a:r>
            <a:r>
              <a:rPr lang="en-US" sz="1500" dirty="0">
                <a:solidFill>
                  <a:srgbClr val="0070C0"/>
                </a:solidFill>
              </a:rPr>
              <a:t> ZCU104 board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chemeClr val="accent6"/>
                </a:solidFill>
                <a:ea typeface="Verdana" panose="020B0604030504040204" pitchFamily="34" charset="0"/>
              </a:rPr>
              <a:t>Why AMD’s FPGA?</a:t>
            </a:r>
          </a:p>
          <a:p>
            <a:pPr lvl="1"/>
            <a:r>
              <a:rPr lang="en-US" sz="1400" kern="0" dirty="0">
                <a:ea typeface="Verdana" panose="020B0604030504040204" pitchFamily="34" charset="0"/>
              </a:rPr>
              <a:t>Major cloud service providers like </a:t>
            </a:r>
          </a:p>
          <a:p>
            <a:pPr marL="742939" lvl="1" indent="-285750"/>
            <a:r>
              <a:rPr lang="en-US" sz="1400" kern="0" dirty="0">
                <a:ea typeface="Verdana" panose="020B0604030504040204" pitchFamily="34" charset="0"/>
              </a:rPr>
              <a:t>AWS, Alibaba, Baidu use AMD’s FPGAs</a:t>
            </a:r>
            <a:r>
              <a:rPr lang="en-US" sz="1400" dirty="0">
                <a:ea typeface="Verdana" panose="020B0604030504040204" pitchFamily="34" charset="0"/>
              </a:rPr>
              <a:t> </a:t>
            </a:r>
            <a:r>
              <a:rPr lang="en-US" sz="1400" kern="0" dirty="0">
                <a:ea typeface="Verdana" panose="020B0604030504040204" pitchFamily="34" charset="0"/>
              </a:rPr>
              <a:t>[1], [2] and [3]</a:t>
            </a:r>
          </a:p>
          <a:p>
            <a:pPr lvl="1"/>
            <a:r>
              <a:rPr lang="en-US" sz="1400" kern="0" dirty="0">
                <a:ea typeface="Verdana" panose="020B0604030504040204" pitchFamily="34" charset="0"/>
              </a:rPr>
              <a:t>Use Ultrascale+ family FPGAs [4]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kern="0" dirty="0">
                <a:solidFill>
                  <a:schemeClr val="accent6"/>
                </a:solidFill>
                <a:ea typeface="Verdana" panose="020B0604030504040204" pitchFamily="34" charset="0"/>
              </a:rPr>
              <a:t>Why Zynq Ultrascale+ MPSOC ZCU104?</a:t>
            </a:r>
          </a:p>
          <a:p>
            <a:pPr lvl="1"/>
            <a:r>
              <a:rPr lang="en-US" sz="1400" kern="0" dirty="0">
                <a:ea typeface="Verdana" panose="020B0604030504040204" pitchFamily="34" charset="0"/>
              </a:rPr>
              <a:t>Affordable</a:t>
            </a:r>
          </a:p>
          <a:p>
            <a:pPr lvl="1"/>
            <a:r>
              <a:rPr lang="en-US" sz="1400" kern="0" dirty="0">
                <a:ea typeface="Verdana" panose="020B0604030504040204" pitchFamily="34" charset="0"/>
              </a:rPr>
              <a:t>Part of Ultrascale+ family [5]</a:t>
            </a:r>
          </a:p>
          <a:p>
            <a:pPr lvl="1"/>
            <a:r>
              <a:rPr lang="en-US" sz="1400" kern="0" dirty="0">
                <a:ea typeface="Verdana" panose="020B0604030504040204" pitchFamily="34" charset="0"/>
              </a:rPr>
              <a:t>Operates </a:t>
            </a:r>
            <a:r>
              <a:rPr lang="en-US" sz="1500" i="1" kern="0" dirty="0">
                <a:solidFill>
                  <a:srgbClr val="0070C0"/>
                </a:solidFill>
                <a:ea typeface="Verdana" panose="020B0604030504040204" pitchFamily="34" charset="0"/>
              </a:rPr>
              <a:t>PetaLinux embedded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About ZCU104 board [6]</a:t>
            </a:r>
          </a:p>
          <a:p>
            <a:pPr lvl="1"/>
            <a:r>
              <a:rPr lang="en-US" sz="1400" dirty="0"/>
              <a:t>ARM Cortex-A53 </a:t>
            </a:r>
          </a:p>
          <a:p>
            <a:pPr marL="742939" lvl="1" indent="-285750"/>
            <a:r>
              <a:rPr lang="en-US" sz="1400" dirty="0"/>
              <a:t>Application Processing Unit (APU)</a:t>
            </a:r>
          </a:p>
          <a:p>
            <a:pPr lvl="1"/>
            <a:r>
              <a:rPr lang="en-US" sz="1400" dirty="0"/>
              <a:t>Dual-core Cortex-R5 </a:t>
            </a:r>
          </a:p>
          <a:p>
            <a:pPr marL="742939" lvl="1" indent="-285750"/>
            <a:r>
              <a:rPr lang="en-US" sz="1400" dirty="0"/>
              <a:t>Real Time Processing Unit (RPU)</a:t>
            </a:r>
          </a:p>
          <a:p>
            <a:pPr lvl="1"/>
            <a:r>
              <a:rPr lang="en-US" sz="1400" dirty="0"/>
              <a:t>Mali-400 MP2 GPU</a:t>
            </a:r>
          </a:p>
          <a:p>
            <a:pPr lvl="1"/>
            <a:r>
              <a:rPr lang="en-US" sz="1400" dirty="0"/>
              <a:t>4GB DRAM</a:t>
            </a:r>
          </a:p>
          <a:p>
            <a:pPr lvl="1"/>
            <a:r>
              <a:rPr lang="en-US" sz="1500" i="1" dirty="0">
                <a:solidFill>
                  <a:srgbClr val="0070C0"/>
                </a:solidFill>
              </a:rPr>
              <a:t>XPMU (Xilinx Memory Protection Unit)</a:t>
            </a:r>
          </a:p>
          <a:p>
            <a:pPr lvl="1"/>
            <a:endParaRPr lang="en-US" sz="13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168A-0F8A-2B5D-78E7-5B7358D668D8}"/>
              </a:ext>
            </a:extLst>
          </p:cNvPr>
          <p:cNvSpPr txBox="1"/>
          <p:nvPr/>
        </p:nvSpPr>
        <p:spPr>
          <a:xfrm>
            <a:off x="5773206" y="6027546"/>
            <a:ext cx="93241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[1] </a:t>
            </a:r>
            <a:r>
              <a:rPr lang="en-US" sz="800" dirty="0">
                <a:hlinkClick r:id="rId3"/>
              </a:rPr>
              <a:t>https://aws.amazon.com/ec2/instance-types/f1/</a:t>
            </a:r>
            <a:endParaRPr lang="en-US" sz="800" dirty="0"/>
          </a:p>
          <a:p>
            <a:r>
              <a:rPr lang="en-US" sz="800" dirty="0"/>
              <a:t>[2] </a:t>
            </a:r>
            <a:r>
              <a:rPr lang="en-US" sz="800" dirty="0">
                <a:hlinkClick r:id="rId4"/>
              </a:rPr>
              <a:t>https://www.amd.com/content/dam/amd/en/documents/resources/case-studies/alibaba-case-study.pdf</a:t>
            </a:r>
            <a:endParaRPr lang="en-US" sz="800" dirty="0"/>
          </a:p>
          <a:p>
            <a:r>
              <a:rPr lang="en-US" sz="800" dirty="0"/>
              <a:t>[3] </a:t>
            </a:r>
            <a:r>
              <a:rPr lang="en-US" sz="800" dirty="0">
                <a:hlinkClick r:id="rId5"/>
              </a:rPr>
              <a:t>https://www.datacenterdynamics.com/en/news/baidu-to-use-xilinx-fpgas-in-its-data-centers/</a:t>
            </a:r>
            <a:endParaRPr lang="en-US" sz="800" dirty="0"/>
          </a:p>
          <a:p>
            <a:r>
              <a:rPr lang="en-US" sz="800" dirty="0"/>
              <a:t>[4] </a:t>
            </a:r>
            <a:r>
              <a:rPr lang="en-US" sz="800" dirty="0">
                <a:hlinkClick r:id="rId6"/>
              </a:rPr>
              <a:t>https://www.xilinx.com/products/silicon-devices/fpga/virtex-ultrascale-plus.html</a:t>
            </a:r>
            <a:endParaRPr lang="en-US" sz="800" dirty="0"/>
          </a:p>
          <a:p>
            <a:r>
              <a:rPr lang="en-US" sz="800" dirty="0"/>
              <a:t>[5] https://</a:t>
            </a:r>
            <a:r>
              <a:rPr lang="en-US" sz="800" dirty="0" err="1"/>
              <a:t>docs.xilinx.com</a:t>
            </a:r>
            <a:r>
              <a:rPr lang="en-US" sz="800" dirty="0"/>
              <a:t>/v/u/</a:t>
            </a:r>
            <a:r>
              <a:rPr lang="en-US" sz="800" dirty="0" err="1"/>
              <a:t>en</a:t>
            </a:r>
            <a:r>
              <a:rPr lang="en-US" sz="800" dirty="0"/>
              <a:t>-US/ds890-ultrascale-overview</a:t>
            </a:r>
          </a:p>
          <a:p>
            <a:r>
              <a:rPr lang="en-US" sz="800" dirty="0"/>
              <a:t>[6] </a:t>
            </a:r>
            <a:r>
              <a:rPr lang="en-US" sz="800" dirty="0">
                <a:hlinkClick r:id="rId7"/>
              </a:rPr>
              <a:t>https://www.xilinx.com/products/boards-and-kits/zcu104.html</a:t>
            </a:r>
            <a:endParaRPr lang="en-US" sz="800" dirty="0"/>
          </a:p>
          <a:p>
            <a:endParaRPr lang="en-US" sz="800" dirty="0"/>
          </a:p>
        </p:txBody>
      </p:sp>
      <p:pic>
        <p:nvPicPr>
          <p:cNvPr id="8" name="Picture 7" descr="A diagram of a computer hardware system&#10;&#10;Description automatically generated">
            <a:extLst>
              <a:ext uri="{FF2B5EF4-FFF2-40B4-BE49-F238E27FC236}">
                <a16:creationId xmlns:a16="http://schemas.microsoft.com/office/drawing/2014/main" id="{990ABC11-F112-1436-96A0-4ED9521B5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725" y="1373204"/>
            <a:ext cx="6456432" cy="4060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899AD-8CAC-2707-15A9-F304D5C9E124}"/>
              </a:ext>
            </a:extLst>
          </p:cNvPr>
          <p:cNvSpPr txBox="1"/>
          <p:nvPr/>
        </p:nvSpPr>
        <p:spPr>
          <a:xfrm>
            <a:off x="8126082" y="5416186"/>
            <a:ext cx="31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ZCU104 Overview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53BAC7-A767-9083-F4AB-EB9D307DB27C}"/>
              </a:ext>
            </a:extLst>
          </p:cNvPr>
          <p:cNvSpPr/>
          <p:nvPr/>
        </p:nvSpPr>
        <p:spPr>
          <a:xfrm>
            <a:off x="7981507" y="3778102"/>
            <a:ext cx="715926" cy="212651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5C76E-4194-80DE-6DE6-A02DFAC77097}"/>
              </a:ext>
            </a:extLst>
          </p:cNvPr>
          <p:cNvSpPr txBox="1"/>
          <p:nvPr/>
        </p:nvSpPr>
        <p:spPr>
          <a:xfrm>
            <a:off x="7928254" y="3745927"/>
            <a:ext cx="71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XMPU</a:t>
            </a:r>
          </a:p>
        </p:txBody>
      </p:sp>
    </p:spTree>
    <p:extLst>
      <p:ext uri="{BB962C8B-B14F-4D97-AF65-F5344CB8AC3E}">
        <p14:creationId xmlns:p14="http://schemas.microsoft.com/office/powerpoint/2010/main" val="229792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2114-5BE8-31BA-62CE-2F44831C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08" y="256552"/>
            <a:ext cx="10668000" cy="533400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910513"/>
                </a:solidFill>
              </a:rPr>
              <a:t>PetaLinux and XMPU</a:t>
            </a:r>
            <a:r>
              <a:rPr lang="en-US" sz="4000" b="0" dirty="0">
                <a:solidFill>
                  <a:schemeClr val="tx1"/>
                </a:solidFill>
              </a:rPr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B004-F3C2-AF55-B75D-A00503BE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88" y="1042861"/>
            <a:ext cx="10668000" cy="4800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About PetaLinux [7]</a:t>
            </a:r>
          </a:p>
          <a:p>
            <a:pPr lvl="1"/>
            <a:r>
              <a:rPr lang="en-US" sz="1500" dirty="0">
                <a:solidFill>
                  <a:srgbClr val="0070C0"/>
                </a:solidFill>
              </a:rPr>
              <a:t>Embedded Linux OS</a:t>
            </a:r>
          </a:p>
          <a:p>
            <a:pPr lvl="1"/>
            <a:r>
              <a:rPr lang="en-US" sz="1400" dirty="0"/>
              <a:t>Customizable</a:t>
            </a:r>
          </a:p>
          <a:p>
            <a:pPr lvl="2"/>
            <a:r>
              <a:rPr lang="en-US" sz="1400" dirty="0"/>
              <a:t>Boot Images</a:t>
            </a:r>
          </a:p>
          <a:p>
            <a:pPr lvl="2"/>
            <a:r>
              <a:rPr lang="en-US" sz="1400" dirty="0"/>
              <a:t>Vitis-AI tools</a:t>
            </a:r>
          </a:p>
          <a:p>
            <a:pPr lvl="1"/>
            <a:r>
              <a:rPr lang="en-US" sz="1400" dirty="0"/>
              <a:t>Runs on Zynq Ultrascale+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accent6"/>
                </a:solidFill>
              </a:rPr>
              <a:t>About XMPU (Xilinx Memory Protection Unit)</a:t>
            </a:r>
          </a:p>
          <a:p>
            <a:pPr lvl="1"/>
            <a:r>
              <a:rPr lang="en-US" sz="1400" dirty="0"/>
              <a:t>Isolation of memory</a:t>
            </a:r>
          </a:p>
          <a:p>
            <a:pPr lvl="1"/>
            <a:r>
              <a:rPr lang="en-US" sz="1400" dirty="0"/>
              <a:t>Partition user defined regions in memory</a:t>
            </a:r>
          </a:p>
          <a:p>
            <a:pPr lvl="1"/>
            <a:r>
              <a:rPr lang="en-US" sz="1400" dirty="0"/>
              <a:t>Prevent unauthorized access </a:t>
            </a:r>
            <a:r>
              <a:rPr lang="en-US" sz="1400" i="1" dirty="0">
                <a:solidFill>
                  <a:srgbClr val="0070C0"/>
                </a:solidFill>
              </a:rPr>
              <a:t>(when the victim is alive) </a:t>
            </a:r>
            <a:r>
              <a:rPr lang="en-US" sz="1400" dirty="0">
                <a:solidFill>
                  <a:srgbClr val="0070C0"/>
                </a:solidFill>
              </a:rPr>
              <a:t>– </a:t>
            </a:r>
            <a:r>
              <a:rPr lang="en-US" sz="1400" dirty="0"/>
              <a:t>ID based check</a:t>
            </a:r>
            <a:endParaRPr lang="en-US" sz="1400" i="1" dirty="0"/>
          </a:p>
          <a:p>
            <a:pPr lvl="1"/>
            <a:r>
              <a:rPr lang="en-US" sz="1400" dirty="0"/>
              <a:t>Hardware logic is in memory controller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We demonstrate </a:t>
            </a:r>
            <a:r>
              <a:rPr lang="en-US" sz="1600" i="0" u="none" strike="noStrike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PetaLinux </a:t>
            </a:r>
            <a:r>
              <a:rPr lang="en-US" sz="160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(software) and </a:t>
            </a:r>
            <a:r>
              <a:rPr lang="en-US" sz="1600" i="0" u="none" strike="noStrike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XMPU</a:t>
            </a:r>
            <a:r>
              <a:rPr lang="en-US" sz="160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 (hardware) lack the ability to initialize memory after a user terminates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168A-0F8A-2B5D-78E7-5B7358D668D8}"/>
              </a:ext>
            </a:extLst>
          </p:cNvPr>
          <p:cNvSpPr txBox="1"/>
          <p:nvPr/>
        </p:nvSpPr>
        <p:spPr>
          <a:xfrm>
            <a:off x="187569" y="5545988"/>
            <a:ext cx="9324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[1] </a:t>
            </a:r>
            <a:r>
              <a:rPr lang="en-US" sz="800" dirty="0">
                <a:hlinkClick r:id="rId3"/>
              </a:rPr>
              <a:t>https://support.xilinx.com/s/article/968413?language=en_US</a:t>
            </a:r>
            <a:endParaRPr lang="en-US" sz="800" dirty="0"/>
          </a:p>
          <a:p>
            <a:r>
              <a:rPr lang="en-US" sz="800" dirty="0"/>
              <a:t>[2] </a:t>
            </a:r>
            <a:r>
              <a:rPr lang="en-US" sz="800" dirty="0">
                <a:hlinkClick r:id="rId4"/>
              </a:rPr>
              <a:t>https://docs.amd.com/r/en-US/ug1137-zynq-ultrascale-mpsoc-swdev/Protecting-Memory-with-XMPU</a:t>
            </a:r>
            <a:r>
              <a:rPr lang="en-US" sz="80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E6A5E3-9103-AF49-D4F4-62F181DDB4D9}"/>
              </a:ext>
            </a:extLst>
          </p:cNvPr>
          <p:cNvSpPr/>
          <p:nvPr/>
        </p:nvSpPr>
        <p:spPr>
          <a:xfrm>
            <a:off x="7553739" y="2687541"/>
            <a:ext cx="4312914" cy="1924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28845-42FD-0FF3-4000-479C52A8876A}"/>
              </a:ext>
            </a:extLst>
          </p:cNvPr>
          <p:cNvSpPr/>
          <p:nvPr/>
        </p:nvSpPr>
        <p:spPr>
          <a:xfrm>
            <a:off x="7849214" y="2687541"/>
            <a:ext cx="978011" cy="1924215"/>
          </a:xfrm>
          <a:prstGeom prst="rect">
            <a:avLst/>
          </a:prstGeom>
          <a:solidFill>
            <a:srgbClr val="FFC000">
              <a:alpha val="7577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09BB8-3072-94E1-1104-EB126DF4C7F3}"/>
              </a:ext>
            </a:extLst>
          </p:cNvPr>
          <p:cNvSpPr/>
          <p:nvPr/>
        </p:nvSpPr>
        <p:spPr>
          <a:xfrm>
            <a:off x="9244289" y="2687541"/>
            <a:ext cx="978011" cy="1924215"/>
          </a:xfrm>
          <a:prstGeom prst="rect">
            <a:avLst/>
          </a:prstGeom>
          <a:solidFill>
            <a:srgbClr val="FFC000">
              <a:alpha val="8495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2E137-9983-FD3C-4431-6FEC321A8FBD}"/>
              </a:ext>
            </a:extLst>
          </p:cNvPr>
          <p:cNvSpPr/>
          <p:nvPr/>
        </p:nvSpPr>
        <p:spPr>
          <a:xfrm>
            <a:off x="10601556" y="2687541"/>
            <a:ext cx="978011" cy="1924215"/>
          </a:xfrm>
          <a:prstGeom prst="rect">
            <a:avLst/>
          </a:prstGeom>
          <a:solidFill>
            <a:srgbClr val="FFC000">
              <a:alpha val="8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72D4C-FE0E-EB6D-92A6-FF5479CB8846}"/>
              </a:ext>
            </a:extLst>
          </p:cNvPr>
          <p:cNvSpPr txBox="1"/>
          <p:nvPr/>
        </p:nvSpPr>
        <p:spPr>
          <a:xfrm>
            <a:off x="7849214" y="2743200"/>
            <a:ext cx="97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Dave’s Address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7827EB-3EFC-A9A2-5D26-7A63F4516639}"/>
              </a:ext>
            </a:extLst>
          </p:cNvPr>
          <p:cNvSpPr txBox="1"/>
          <p:nvPr/>
        </p:nvSpPr>
        <p:spPr>
          <a:xfrm>
            <a:off x="9326408" y="2728622"/>
            <a:ext cx="97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Eve’s Address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7A083-3C40-DEC6-A1BD-6A7AB91C7335}"/>
              </a:ext>
            </a:extLst>
          </p:cNvPr>
          <p:cNvSpPr txBox="1"/>
          <p:nvPr/>
        </p:nvSpPr>
        <p:spPr>
          <a:xfrm>
            <a:off x="10688498" y="2721995"/>
            <a:ext cx="97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Carol’s Address space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12DAB-C8F8-11EA-FC89-E5164E1889EE}"/>
              </a:ext>
            </a:extLst>
          </p:cNvPr>
          <p:cNvSpPr txBox="1"/>
          <p:nvPr/>
        </p:nvSpPr>
        <p:spPr>
          <a:xfrm>
            <a:off x="7528343" y="3079519"/>
            <a:ext cx="34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DRAM</a:t>
            </a:r>
          </a:p>
        </p:txBody>
      </p:sp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E11B96C1-E68D-3355-573F-1DE05724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2949" y="3411356"/>
            <a:ext cx="914400" cy="914400"/>
          </a:xfrm>
          <a:prstGeom prst="rect">
            <a:avLst/>
          </a:prstGeom>
        </p:spPr>
      </p:pic>
      <p:pic>
        <p:nvPicPr>
          <p:cNvPr id="27" name="Graphic 26" descr="Lock with solid fill">
            <a:extLst>
              <a:ext uri="{FF2B5EF4-FFF2-40B4-BE49-F238E27FC236}">
                <a16:creationId xmlns:a16="http://schemas.microsoft.com/office/drawing/2014/main" id="{ECE9D06E-8139-6EB4-2810-D4227C654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7190" y="3397195"/>
            <a:ext cx="914400" cy="914400"/>
          </a:xfrm>
          <a:prstGeom prst="rect">
            <a:avLst/>
          </a:prstGeom>
        </p:spPr>
      </p:pic>
      <p:pic>
        <p:nvPicPr>
          <p:cNvPr id="28" name="Graphic 27" descr="Lock with solid fill">
            <a:extLst>
              <a:ext uri="{FF2B5EF4-FFF2-40B4-BE49-F238E27FC236}">
                <a16:creationId xmlns:a16="http://schemas.microsoft.com/office/drawing/2014/main" id="{E60CB12E-70A1-CBDF-82AF-6DB9852D4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3571" y="3368326"/>
            <a:ext cx="914400" cy="914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F159811-9252-A8CB-EDF7-38F9F8225653}"/>
              </a:ext>
            </a:extLst>
          </p:cNvPr>
          <p:cNvSpPr/>
          <p:nvPr/>
        </p:nvSpPr>
        <p:spPr>
          <a:xfrm>
            <a:off x="7849214" y="1587708"/>
            <a:ext cx="3576810" cy="572494"/>
          </a:xfrm>
          <a:prstGeom prst="rect">
            <a:avLst/>
          </a:prstGeom>
          <a:solidFill>
            <a:schemeClr val="accent5">
              <a:lumMod val="75000"/>
              <a:alpha val="7002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E3E413-233C-2E3E-C4DD-E2F760C2EC66}"/>
              </a:ext>
            </a:extLst>
          </p:cNvPr>
          <p:cNvSpPr txBox="1"/>
          <p:nvPr/>
        </p:nvSpPr>
        <p:spPr>
          <a:xfrm>
            <a:off x="8448101" y="1701904"/>
            <a:ext cx="2779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XMPU (in memory controller)</a:t>
            </a:r>
          </a:p>
        </p:txBody>
      </p:sp>
      <p:pic>
        <p:nvPicPr>
          <p:cNvPr id="32" name="Graphic 31" descr="Programmer male with solid fill">
            <a:extLst>
              <a:ext uri="{FF2B5EF4-FFF2-40B4-BE49-F238E27FC236}">
                <a16:creationId xmlns:a16="http://schemas.microsoft.com/office/drawing/2014/main" id="{616A1026-156A-68C3-70DD-DDA0E45C2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90901" y="185639"/>
            <a:ext cx="914400" cy="914400"/>
          </a:xfrm>
          <a:prstGeom prst="rect">
            <a:avLst/>
          </a:prstGeom>
        </p:spPr>
      </p:pic>
      <p:pic>
        <p:nvPicPr>
          <p:cNvPr id="33" name="Graphic 32" descr="Programmer female with solid fill">
            <a:extLst>
              <a:ext uri="{FF2B5EF4-FFF2-40B4-BE49-F238E27FC236}">
                <a16:creationId xmlns:a16="http://schemas.microsoft.com/office/drawing/2014/main" id="{A041C5B4-D453-E639-3D5C-BDA3D7467E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19164" y="197675"/>
            <a:ext cx="914400" cy="914400"/>
          </a:xfrm>
          <a:prstGeom prst="rect">
            <a:avLst/>
          </a:prstGeom>
        </p:spPr>
      </p:pic>
      <p:pic>
        <p:nvPicPr>
          <p:cNvPr id="34" name="Graphic 33" descr="Programmer female with solid fill">
            <a:extLst>
              <a:ext uri="{FF2B5EF4-FFF2-40B4-BE49-F238E27FC236}">
                <a16:creationId xmlns:a16="http://schemas.microsoft.com/office/drawing/2014/main" id="{65D76666-5C68-D3BA-86F9-8F5C7AF2E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1662" y="185639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482734C-F7E8-5B73-F786-A69FEA079D3E}"/>
              </a:ext>
            </a:extLst>
          </p:cNvPr>
          <p:cNvSpPr txBox="1"/>
          <p:nvPr/>
        </p:nvSpPr>
        <p:spPr>
          <a:xfrm>
            <a:off x="8135666" y="1007384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89679E-6DAA-1978-DC4B-01A0C8C038EA}"/>
              </a:ext>
            </a:extLst>
          </p:cNvPr>
          <p:cNvSpPr txBox="1"/>
          <p:nvPr/>
        </p:nvSpPr>
        <p:spPr>
          <a:xfrm>
            <a:off x="9450057" y="1039014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5BB2A8-BA27-8FD0-3ED0-377A226B89BC}"/>
              </a:ext>
            </a:extLst>
          </p:cNvPr>
          <p:cNvSpPr txBox="1"/>
          <p:nvPr/>
        </p:nvSpPr>
        <p:spPr>
          <a:xfrm>
            <a:off x="10601556" y="1018468"/>
            <a:ext cx="73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CF5685-3B0C-3243-68BD-51D5BA7B8EEF}"/>
              </a:ext>
            </a:extLst>
          </p:cNvPr>
          <p:cNvCxnSpPr/>
          <p:nvPr/>
        </p:nvCxnSpPr>
        <p:spPr>
          <a:xfrm>
            <a:off x="8448101" y="1346791"/>
            <a:ext cx="0" cy="280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E9E06D-19A3-4BF8-2302-385AAD67F3DB}"/>
              </a:ext>
            </a:extLst>
          </p:cNvPr>
          <p:cNvCxnSpPr/>
          <p:nvPr/>
        </p:nvCxnSpPr>
        <p:spPr>
          <a:xfrm>
            <a:off x="9673554" y="1307121"/>
            <a:ext cx="0" cy="2805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403598-5116-E7EA-0136-27BF04B4ACB4}"/>
              </a:ext>
            </a:extLst>
          </p:cNvPr>
          <p:cNvCxnSpPr/>
          <p:nvPr/>
        </p:nvCxnSpPr>
        <p:spPr>
          <a:xfrm>
            <a:off x="10868862" y="1307120"/>
            <a:ext cx="0" cy="2805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E56AADD-0BBC-8A92-6BBC-E5C63F625648}"/>
              </a:ext>
            </a:extLst>
          </p:cNvPr>
          <p:cNvCxnSpPr/>
          <p:nvPr/>
        </p:nvCxnSpPr>
        <p:spPr>
          <a:xfrm>
            <a:off x="8448101" y="2160202"/>
            <a:ext cx="0" cy="5273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2BEA28B-BD47-C2EE-F6BA-CA87913F1383}"/>
              </a:ext>
            </a:extLst>
          </p:cNvPr>
          <p:cNvCxnSpPr/>
          <p:nvPr/>
        </p:nvCxnSpPr>
        <p:spPr>
          <a:xfrm>
            <a:off x="9673554" y="2160202"/>
            <a:ext cx="0" cy="5273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05D17E3-1DF9-A9EA-0940-6637420F0FB0}"/>
              </a:ext>
            </a:extLst>
          </p:cNvPr>
          <p:cNvCxnSpPr/>
          <p:nvPr/>
        </p:nvCxnSpPr>
        <p:spPr>
          <a:xfrm>
            <a:off x="10937688" y="2160202"/>
            <a:ext cx="0" cy="5273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E2E5C8-0E58-120A-4784-79B890B623C9}"/>
              </a:ext>
            </a:extLst>
          </p:cNvPr>
          <p:cNvCxnSpPr/>
          <p:nvPr/>
        </p:nvCxnSpPr>
        <p:spPr>
          <a:xfrm>
            <a:off x="8682824" y="1112075"/>
            <a:ext cx="954795" cy="475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F093B3-8B65-579B-E5DD-461DB6710C50}"/>
              </a:ext>
            </a:extLst>
          </p:cNvPr>
          <p:cNvCxnSpPr/>
          <p:nvPr/>
        </p:nvCxnSpPr>
        <p:spPr>
          <a:xfrm flipH="1">
            <a:off x="9771613" y="973458"/>
            <a:ext cx="804124" cy="614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42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D3271-A8CB-10BA-F4A3-95325C6D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7621158F-513F-7A82-B898-D6C547235072}"/>
              </a:ext>
            </a:extLst>
          </p:cNvPr>
          <p:cNvSpPr txBox="1">
            <a:spLocks/>
          </p:cNvSpPr>
          <p:nvPr/>
        </p:nvSpPr>
        <p:spPr>
          <a:xfrm>
            <a:off x="203200" y="151663"/>
            <a:ext cx="11785600" cy="533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910513"/>
                </a:solidFill>
                <a:latin typeface="+mj-lt"/>
                <a:cs typeface="Calibri" panose="020F0502020204030204" pitchFamily="34" charset="0"/>
              </a:rPr>
              <a:t>Adversary model </a:t>
            </a:r>
            <a:r>
              <a:rPr lang="en-US" sz="4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BDECFC7-FC1B-9A57-195B-B5703AFF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6" y="1204623"/>
            <a:ext cx="5362713" cy="4876800"/>
          </a:xfrm>
        </p:spPr>
        <p:txBody>
          <a:bodyPr>
            <a:normAutofit/>
          </a:bodyPr>
          <a:lstStyle/>
          <a:p>
            <a:pPr marL="742941" lvl="1" indent="-342900"/>
            <a:r>
              <a:rPr lang="en-US" sz="1800" i="1" dirty="0">
                <a:solidFill>
                  <a:schemeClr val="accent6"/>
                </a:solidFill>
              </a:rPr>
              <a:t>Goals</a:t>
            </a:r>
          </a:p>
          <a:p>
            <a:pPr marL="742941" lvl="1" indent="-342900"/>
            <a:endParaRPr lang="en-US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500" dirty="0">
                <a:solidFill>
                  <a:srgbClr val="0070C0"/>
                </a:solidFill>
              </a:rPr>
              <a:t>Retrieve</a:t>
            </a:r>
            <a:r>
              <a:rPr lang="en-US" sz="1500" dirty="0"/>
              <a:t> data from memory of a terminated process</a:t>
            </a:r>
          </a:p>
          <a:p>
            <a:pPr lvl="1"/>
            <a:endParaRPr lang="en-US" sz="1500" dirty="0"/>
          </a:p>
          <a:p>
            <a:pPr lvl="2"/>
            <a:r>
              <a:rPr lang="en-US" sz="1500" dirty="0">
                <a:solidFill>
                  <a:srgbClr val="0070C0"/>
                </a:solidFill>
              </a:rPr>
              <a:t>Analyze </a:t>
            </a:r>
            <a:r>
              <a:rPr lang="en-US" sz="1500" dirty="0"/>
              <a:t>data to extract critical information of the terminated process</a:t>
            </a:r>
          </a:p>
          <a:p>
            <a:pPr lvl="1"/>
            <a:endParaRPr lang="en-US" sz="1500" dirty="0"/>
          </a:p>
          <a:p>
            <a:pPr lvl="2"/>
            <a:r>
              <a:rPr lang="en-US" sz="1500" dirty="0"/>
              <a:t>Thus, </a:t>
            </a:r>
            <a:r>
              <a:rPr lang="en-US" sz="1500" dirty="0">
                <a:solidFill>
                  <a:srgbClr val="0070C0"/>
                </a:solidFill>
              </a:rPr>
              <a:t>compromise</a:t>
            </a:r>
            <a:r>
              <a:rPr lang="en-US" sz="1500" dirty="0"/>
              <a:t> privacy and security of a previous process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A862A3A-5D6F-CCFA-9630-65F7688A4B96}"/>
              </a:ext>
            </a:extLst>
          </p:cNvPr>
          <p:cNvSpPr txBox="1">
            <a:spLocks/>
          </p:cNvSpPr>
          <p:nvPr/>
        </p:nvSpPr>
        <p:spPr>
          <a:xfrm>
            <a:off x="5026044" y="1200648"/>
            <a:ext cx="6962756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41" lvl="1" indent="-342900"/>
            <a:r>
              <a:rPr lang="en-US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marL="742941" lvl="1" indent="-342900"/>
            <a:endParaRPr lang="en-US" sz="1600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41" lvl="2" indent="-342900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profiling:</a:t>
            </a:r>
          </a:p>
          <a:p>
            <a:pPr marL="1428741" lvl="3" indent="-342900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Access to ZCU104 board</a:t>
            </a:r>
          </a:p>
          <a:p>
            <a:pPr marL="1428741" lvl="3" indent="-342900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Can access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pids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pagetables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to understand physical memory layout of an application</a:t>
            </a:r>
          </a:p>
          <a:p>
            <a:pPr marL="1428741" lvl="3" indent="-342900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Record local memory layout for common applications</a:t>
            </a:r>
          </a:p>
          <a:p>
            <a:pPr marL="1428741" lvl="3" indent="-342900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Use of system debugger (XSDB)</a:t>
            </a:r>
          </a:p>
          <a:p>
            <a:pPr marL="1771641" lvl="4" indent="-342900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Privileged access</a:t>
            </a:r>
          </a:p>
          <a:p>
            <a:pPr lvl="3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Attack:</a:t>
            </a:r>
          </a:p>
          <a:p>
            <a:pPr lvl="4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Log in as a guest</a:t>
            </a:r>
          </a:p>
          <a:p>
            <a:pPr lvl="4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Track any application of interest</a:t>
            </a:r>
          </a:p>
          <a:p>
            <a:pPr lvl="4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Gather that application’s process details</a:t>
            </a:r>
          </a:p>
          <a:p>
            <a:pPr lvl="4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Leverage offline profiling knowledge to locate critical data in physical memory</a:t>
            </a:r>
          </a:p>
          <a:p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413F77-8AD2-F533-22EA-618AF80137B4}"/>
              </a:ext>
            </a:extLst>
          </p:cNvPr>
          <p:cNvSpPr txBox="1"/>
          <p:nvPr/>
        </p:nvSpPr>
        <p:spPr>
          <a:xfrm>
            <a:off x="203200" y="5565155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37415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Note: We assume that the ZCU104 board is utilized for running machine learning models (applications)</a:t>
            </a:r>
            <a:endParaRPr lang="en-US" sz="16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6111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72D983C5-62CC-6A41-BCE1-F073B4768321}" vid="{7865CA35-321E-3645-89B7-E32DEC172F50}"/>
    </a:ext>
  </a:extLst>
</a:theme>
</file>

<file path=ppt/theme/theme2.xml><?xml version="1.0" encoding="utf-8"?>
<a:theme xmlns:a="http://schemas.openxmlformats.org/drawingml/2006/main" name="Title Slide-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72D983C5-62CC-6A41-BCE1-F073B4768321}" vid="{CE8B8A85-53CB-7E49-978C-B0D2ABBFF934}"/>
    </a:ext>
  </a:extLst>
</a:theme>
</file>

<file path=ppt/theme/theme3.xml><?xml version="1.0" encoding="utf-8"?>
<a:theme xmlns:a="http://schemas.openxmlformats.org/drawingml/2006/main" name="Title Slide-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72D983C5-62CC-6A41-BCE1-F073B4768321}" vid="{1E3B7665-73BE-C848-8D22-0CC00D9BCF4D}"/>
    </a:ext>
  </a:extLst>
</a:theme>
</file>

<file path=ppt/theme/theme4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72D983C5-62CC-6A41-BCE1-F073B4768321}" vid="{6AC992A8-FE3F-244B-B903-E7D25B907724}"/>
    </a:ext>
  </a:extLst>
</a:theme>
</file>

<file path=ppt/theme/theme5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3 UMA PowerPoint Template-B" id="{72D983C5-62CC-6A41-BCE1-F073B4768321}" vid="{B2A07446-5172-5F4C-BF4B-4FFCB3581A22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Y23 UMA PowerPoint Template-B" id="{72D983C5-62CC-6A41-BCE1-F073B4768321}" vid="{AFB3B54A-E6EA-CA4F-8F62-B989A65BA3D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Slide-1</Template>
  <TotalTime>597</TotalTime>
  <Words>2291</Words>
  <Application>Microsoft Macintosh PowerPoint</Application>
  <PresentationFormat>Widescreen</PresentationFormat>
  <Paragraphs>339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Geneva</vt:lpstr>
      <vt:lpstr>HelveticaNeue Regular</vt:lpstr>
      <vt:lpstr>Söhne</vt:lpstr>
      <vt:lpstr>Times</vt:lpstr>
      <vt:lpstr>Verdana</vt:lpstr>
      <vt:lpstr>Title Slide-1</vt:lpstr>
      <vt:lpstr>Title Slide-2</vt:lpstr>
      <vt:lpstr>Title Slide-3</vt:lpstr>
      <vt:lpstr>Content Master</vt:lpstr>
      <vt:lpstr>Divider Slide</vt:lpstr>
      <vt:lpstr>Closing Slide</vt:lpstr>
      <vt:lpstr>Breaching privacy: memory scraping attacks on Xilinx fpgas</vt:lpstr>
      <vt:lpstr>Overview </vt:lpstr>
      <vt:lpstr>Motivation: FPGA as Hardware Accelerator</vt:lpstr>
      <vt:lpstr>Multi-tenancy in FPGAs</vt:lpstr>
      <vt:lpstr>How FPGA connects to a Host system (Cloud) ?</vt:lpstr>
      <vt:lpstr>Security Question ?</vt:lpstr>
      <vt:lpstr>About ZCU104   </vt:lpstr>
      <vt:lpstr>PetaLinux and XMPU   </vt:lpstr>
      <vt:lpstr>PowerPoint Presentation</vt:lpstr>
      <vt:lpstr>Attack Methodology  </vt:lpstr>
      <vt:lpstr>Experimental Setup   </vt:lpstr>
      <vt:lpstr>Results    </vt:lpstr>
      <vt:lpstr>Results (contd …)  </vt:lpstr>
      <vt:lpstr>PowerPoint Presentation</vt:lpstr>
      <vt:lpstr>Ethical Disclosure </vt:lpstr>
      <vt:lpstr>PowerPoint Presentation</vt:lpstr>
      <vt:lpstr>Backup Slides</vt:lpstr>
      <vt:lpstr>Results   </vt:lpstr>
      <vt:lpstr>Results (contd …)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Breaching privacy: memory scraping attacks on Xilinx fpgas</dc:title>
  <dc:creator>Bharadwaj Madabhushi</dc:creator>
  <cp:lastModifiedBy>Bharadwaj Madabhushi</cp:lastModifiedBy>
  <cp:revision>2</cp:revision>
  <dcterms:created xsi:type="dcterms:W3CDTF">2024-04-03T13:51:32Z</dcterms:created>
  <dcterms:modified xsi:type="dcterms:W3CDTF">2024-04-04T16:23:48Z</dcterms:modified>
</cp:coreProperties>
</file>