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6" r:id="rId31"/>
  </p:sldIdLst>
  <p:sldSz cx="9144000" cy="5143500" type="screen16x9"/>
  <p:notesSz cx="6858000" cy="9144000"/>
  <p:embeddedFontLst>
    <p:embeddedFont>
      <p:font typeface="Calibri" panose="020F050202020403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Helvetica Neue"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698fc23b34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698fc23b3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698fc23b34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698fc23b34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in this attack I demonstrated, the adversary eavesdrops on the transmitted data by receiving and analyzing the unintentional electromagnetic leakage from the camera circuits.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camera data interface transmits RAW image data encoded in digital bits according to the protocol of the transmission interface.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digital bit flips are achieved by physical alternating currents in the transmission circuits, which produce an electromagnetic field according to the Maxwell’s equations that we all know.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data cable then acts as an unintentional antenna that broadcasts the plain image data to the adversary.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698fc23b34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698fc23b34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This figure on the right shows a very simple example, where a camera captures a black and white image, and the EM leakage is captured by the attacker’s antenna when the camera is transmitting the data of a specific row in the image. We can see that different brightness of the image causes different amplitudes of EM leakage signals.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this eavesdropping methodology allows the attacker to bypass all software controls on the victim system because the image data has not even entered the software space yet.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Alright great, now we might be thinking, let’s put this together and reconstruct a complete image.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the next question is how similar the reconstructions can be to the original camera captures.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our experiments do show there are many unavoidable distortions in the reconstructions.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98fc23b34_0_5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698fc23b34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major type of distortions are caused by the fact that most of the time, the adversary can only get an electromagnetic signal bandwidth on the order of 10 MHz in practice. This means that the adversary won’t be able to get the accurate information of the individual bits transmitted over the cables. They can only get a statistical summary of the bits.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this causes many interesting phenomena. For example, it is only feasible to reconstruct gray-scale images and the colors are all lost, and the gray scales of the reconstruction and the original images are not the same. In addition, you can see high-frequency noises and additional light gradient distortion patterns in the images. Finally, you can also get different information of the original image in different electromagnetic frequency bands.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69a6326d7b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69a6326d7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addition, we observe that the noise and distortion patterns in the reconstructed images are also predictable and well-structured. This means it is possible to build an algorithm to map the noisy reconstructions back to the original image domain.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we were able to build a signal processing pipeline that combines information from multiple EM frequency bands and uses a image-to-image translation network to acquire high-quality reconstructions of the images.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698fc23b34_0_3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698fc23b34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Alright finally, here are some evaluation results. Overall, we tested 12 different commercial devices that have embedded cameras.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of course, home cameras might be the first thing we think about. We found that this category of cameras actually generate very strong leakage and allow the adversary to eavesdrop on camera data from several meters away, and even through walls and doors in many cases.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also worth noting that besides the dedicated IoT smart home cameras that people use for home surveillance, such as baby monitors, the susceptible home cameras also include things like smart screens and USB cameras and even hidden spy cameras that store data locally.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69a6326d7b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269a6326d7b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Besides home cameras which could be the main target of the attacker, we found that dash cams are also susceptible.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example, many dash cams often have these inward facing camera units that also record the interior of the cars. Using this eavesdropping technique, the dash cams could allow adversaries to tell who are in the car without directly peeking in front of the cars’ windows.  </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69a6326d7b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69a6326d7b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not surprisingly, we found that our phone cameras also leak.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the good news for users is that with our current eavesdropping set up, the eavesdropping distances for smartphones are often pretty small, on the order of several centimeters. The longest distance from which we could get a intelligible image was about 30 cm for a Google Pixel phone.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It is not impossible to eavesdrop at such a short distance. But the attackers do have to be more creative. For example, one potential scenario is to disguise the eavesdropping device as a rental power bank that can get really close to the phones.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Now I believe many people are wondering, what are the factors that could affect the eavesdropping distances? Because if we understand these factors, we can also potential control them to mitigate the data leakage.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698fc23b34_0_6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698fc23b34_0_6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some of you might already thought about a physical factor that is the length of the cable.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Because the data transmission cables are acting as unintentional antennas that broadcast the camera data to adversaries, longer cables will generally lead to higher antenna efficiency and thus a stronger leakage.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observation is that the home cameras often use very long cables, often to support some interesting form factors such as tunable camera angles that require the camera sensor to be very far away from the processor boards.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another related factor is the electromagnetic shielding over the transmission cables. Again, we found that home cameras and dash cams often do not apply any shielding to the cables.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contrast, smartphone cameras often the shortest cables and also the best shielding designs.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c834786f3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c834786f33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of course, if you still remember how people are making their own smart security cameras out of Raspberry Pi camera modules, I hope I have convinced you why it is a really bad idea to do this.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698fc23b34_0_4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698fc23b34_0_4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And as we mentioned, the electromagnetic leakage from cameras is generated by image-specific bit flips over the data transmission interface.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found that if the interface designers can improve the way they arrange the order of transmitted bits, for example by grouping the same bits of adjacent pixels together to smooth out many unnecessary bit transitions, they should be able to greatly reduce the level of information leakage.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99a724dc43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99a724dc4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As shown in the title, in this talk I will explain the side-channel leakage risks in sensors.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to provide a more concrete example, this talk will focus on a specific type of sensors, that is our cameras.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know that today cameras sensors are widely embedded into various types of commercial electronics.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Even if we don’t directly purchase these camera devices, there are people on YouTube teaching us how to build IoT cameras using raspberry pi camera modules,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which I believe many of us here may have tried or want to try just for fun.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However, we are computer security researchers, and of course we are concerned about the security of our camera data. </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20921d73e69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20921d73e6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Ok finally I’d like to discuss a few interesting things for future research.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eavesdropping distance is definitely the most important factor. In this work we used some COTS devices such as a $15 antenna that you can get on Amazon. And with this set up, for smartphone cameras we could get signals from no more than 50 cm away.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But we found previous work showing that with some lab customized large antennas they could get the smartphone camera signals from over 5 m away which is an increase by about 10 times. So it will be interesting to explore the design space of the eavesdropping equipment to see how the attack distance may be further improved.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269a6326d7b_0_2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269a6326d7b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Alright at this point, I believe many of you who are familiar with the research of electromagnetic side channel leakage have already thought about the famous TEMPEST eavesdropping attacks against computer displays.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And if we consider how these display interfaces such as HDMI and DVI transmit the displayed images, we will realize that this eavesdropping attack against embedded cameras are caused by the same fundamental problem that have already existed for over 40 years.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Unfortunately, the semantic gap between how we model our computer systems’ output and input components have kept us from extending our analysis to sensor peripherals until now.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c834786f33_0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c834786f3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in the future, we are expecting there should be more research investigating such electromagnetic side channel leakage problems in the sensing components of emerging cyber-physical systems.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For example, our ongoing research finds that the same information leakage also happens on fingerprint sensors which allows adversaries to eavesdrop on users’ biometrics.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it remains an impactful research direction to further analyze the susceptibility of other types of sensor systems.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22e449407b4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22e449407b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that concludes my talk. Don’t forget to take a photo of the QR code so you can access the open source codes online. </a:t>
            </a:r>
            <a:endParaRPr/>
          </a:p>
          <a:p>
            <a:pPr marL="0" lvl="0" indent="0" algn="l" rtl="0">
              <a:spcBef>
                <a:spcPts val="0"/>
              </a:spcBef>
              <a:spcAft>
                <a:spcPts val="0"/>
              </a:spcAft>
              <a:buNone/>
            </a:pPr>
            <a:endParaRPr/>
          </a:p>
          <a:p>
            <a:pPr marL="0" lvl="0" indent="0" algn="l" rtl="0">
              <a:spcBef>
                <a:spcPts val="0"/>
              </a:spcBef>
              <a:spcAft>
                <a:spcPts val="0"/>
              </a:spcAft>
              <a:buNone/>
            </a:pPr>
            <a:r>
              <a:rPr lang="en"/>
              <a:t>I am happy to take any questions you may have.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c834786f33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c834786f3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698fc23b34_0_5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698fc23b34_0_5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would like to start with a question. Have you ever felt the vibration of the electronic speakers around you when they are generating sounds? Take the scenario depicted in the picture as an example. If our hands are on the same table with a playing speaker, we often feel the vibrations from the speaker through the mechanical structures in contact with it.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why does sound generate such vibrations? </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69a6326d7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69a6326d7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would like to start with a question. Have you ever felt the vibration of the electronic speakers around you when they are generating sounds? Take the scenario depicted in the picture as an example. If our hands are on the same table with a playing speaker, we often feel the vibrations from the speaker through the mechanical structures in contact with it.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why does sound generate such vibrations?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69a6326d7b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69a6326d7b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 would like to start with a question. Have you ever felt the vibration of the electronic speakers around you when they are generating sounds? Take the scenario depicted in the picture as an example. If our hands are on the same table with a playing speaker, we often feel the vibrations from the speaker through the mechanical structures in contact with it.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why does sound generate such vibrations? </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698fc23b34_0_5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2698fc23b34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For example, a very interesting phenomena we observed is that when we move the antenna around the target camera, we see varying brightness in the reconstructed images.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some cases, we can even observe a complete inversion of the reconstruction’s grayscale, as shown here.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699d841d9a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2699d841d9a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Again, through many experiments of hypothesis testing, we found that this phenomenon is caused by the multi-wire structure of the camera data transmission interface, as shown in the left, you would have both data lines and clock lines, and sometimes even multiple data lines depending on the actual protocol the camera uses.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[explain the examples]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698fc23b34_0_4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698fc23b34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software vulnerabilities and misconfigurations are probably the first thing that comes to mind.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example, it is an old story that many IP cameras use default or very weak passwords which allow adversaries to hijack the cameras.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as security researchers we surely know how to fix these problems by making some software patches or settings strong passwords.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But the new question we ask in this work is that, assuming all software and network components of a camera system are secured, how can the camera data still be leaked to attackers?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For example in the worst case for an attacker, what if it’s an air-gapped camera that records and stores data locally?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Our research shows there are still ways to spy on the camera data even in these cases, and the answer lies in the unexplored hardware vulnerabilities of modern camera systems. </a:t>
            </a:r>
            <a:endParaRPr>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c834786f3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c834786f3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addition, this work investigated a camera data interface that transmits uncompressed RAW camera data, which is widely used on embedded cameras.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But there do exist cameras that transmit encoded data. Our preliminary experiments find that their electromagnetic leakage are still highly correlated with the captured images, meaning that the image could be inferred using some simple machine learning algorithms. </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698fc23b34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698fc23b34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Let me present the threat model first.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The adversary we investigate in this work is in the form of an external eavesdropper who can set up a physical eavesdropping equipment in the vicinity of the target camera.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specifically, the eavesdropping equipment uses a radio frequency antenna to pick up the unintentional electromagnetic leakage from the target camera system, and then try to reconstruct the confidential camera videos by analyzing the electromagnetic signals in the environment.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699d841d9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699d841d9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Before explaining how it works, let me first explain what the eavesdropping attack looks like.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 for example, a victim has a camera in his room and he believes the camera video is only available to himself assuming all software access controls are secured. </a:t>
            </a:r>
            <a:br>
              <a:rPr lang="en">
                <a:solidFill>
                  <a:schemeClr val="dk1"/>
                </a:solidFill>
              </a:rPr>
            </a:br>
            <a:r>
              <a:rPr lang="en">
                <a:solidFill>
                  <a:schemeClr val="dk1"/>
                </a:solidFill>
              </a:rPr>
              <a:t>However, the adversary can set up an eavesdropping device with an antenna outside of his room to capture the EM leakage and reconstruct the room images in real time.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699d841d9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699d841d9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how can the adversary actually achieve this? Let’s look at the abstraction of this problem.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Here we have a ground truth image taken by the camera, and the adversary reconstructs an image from the electromagnetic leakage from the cameras. The reconstruction process achieved by the eavesdropping equipment and algorithm is defined as the function R here.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699d841d9a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699d841d9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 now as you can see the key task is to understand how the ground truth image captured by the camera is transformed into EM leakage signals.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And this is equivalent to understanding which component of the camera system generates such unintentional EM leakage.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698fc23b34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698fc23b34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It is not an easy task. But through many experiments, we have identified the main source of leakage to be the image data transmission interface.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Specifically, we observe that there is a strong trend for embedded camera devices to adopt the same standard data transmission interface between the camera sensor and the downstream processors.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Someone might be wondering why the cameras use such data transmission interface? Now imagine that you are the CEO of a company that manufactures cars and you want to provide some built-in dash cams to your customers. Of course you are not going to manufacture the camera sensors by yourself. Instead, you get the sensors from companies like Sony and Samsung. As a result, you need a way to connect the camera sensors to the processors of your car. And this is where such image data transmission interface comes into play.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98fc23b34_0_3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98fc23b34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But here is a bad news. These standard interfaces transmit data in a completely unprotected manner.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To transmit a video which can be represented as an array of 2D matrices, the sensor would transmit the data frame by frame, row by row, and column and column, following a completely predictable order.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That is to say if someone can somehow eavesdrop on the transmitted data, they could then reconstruct the image captured by the camera.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68500" y="-61950"/>
            <a:ext cx="9283424" cy="5267400"/>
          </a:xfrm>
          <a:prstGeom prst="rect">
            <a:avLst/>
          </a:prstGeom>
          <a:noFill/>
          <a:ln>
            <a:noFill/>
          </a:ln>
        </p:spPr>
      </p:pic>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
        <p:cNvGrpSpPr/>
        <p:nvPr/>
      </p:nvGrpSpPr>
      <p:grpSpPr>
        <a:xfrm>
          <a:off x="0" y="0"/>
          <a:ext cx="0" cy="0"/>
          <a:chOff x="0" y="0"/>
          <a:chExt cx="0" cy="0"/>
        </a:xfrm>
      </p:grpSpPr>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b="1"/>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Clr>
                <a:srgbClr val="434343"/>
              </a:buClr>
              <a:buSzPts val="1800"/>
              <a:buChar char="●"/>
              <a:defRPr>
                <a:solidFill>
                  <a:srgbClr val="434343"/>
                </a:solidFill>
              </a:defRPr>
            </a:lvl1pPr>
            <a:lvl2pPr marL="914400" lvl="1" indent="-317500" rtl="0">
              <a:spcBef>
                <a:spcPts val="0"/>
              </a:spcBef>
              <a:spcAft>
                <a:spcPts val="0"/>
              </a:spcAft>
              <a:buClr>
                <a:srgbClr val="434343"/>
              </a:buClr>
              <a:buSzPts val="1400"/>
              <a:buChar char="○"/>
              <a:defRPr>
                <a:solidFill>
                  <a:srgbClr val="434343"/>
                </a:solidFill>
              </a:defRPr>
            </a:lvl2pPr>
            <a:lvl3pPr marL="1371600" lvl="2" indent="-317500" rtl="0">
              <a:spcBef>
                <a:spcPts val="0"/>
              </a:spcBef>
              <a:spcAft>
                <a:spcPts val="0"/>
              </a:spcAft>
              <a:buClr>
                <a:srgbClr val="434343"/>
              </a:buClr>
              <a:buSzPts val="1400"/>
              <a:buChar char="■"/>
              <a:defRPr>
                <a:solidFill>
                  <a:srgbClr val="434343"/>
                </a:solidFill>
              </a:defRPr>
            </a:lvl3pPr>
            <a:lvl4pPr marL="1828800" lvl="3" indent="-317500" rtl="0">
              <a:spcBef>
                <a:spcPts val="0"/>
              </a:spcBef>
              <a:spcAft>
                <a:spcPts val="0"/>
              </a:spcAft>
              <a:buClr>
                <a:srgbClr val="434343"/>
              </a:buClr>
              <a:buSzPts val="1400"/>
              <a:buChar char="●"/>
              <a:defRPr>
                <a:solidFill>
                  <a:srgbClr val="434343"/>
                </a:solidFill>
              </a:defRPr>
            </a:lvl4pPr>
            <a:lvl5pPr marL="2286000" lvl="4" indent="-317500" rtl="0">
              <a:spcBef>
                <a:spcPts val="0"/>
              </a:spcBef>
              <a:spcAft>
                <a:spcPts val="0"/>
              </a:spcAft>
              <a:buClr>
                <a:srgbClr val="434343"/>
              </a:buClr>
              <a:buSzPts val="1400"/>
              <a:buChar char="○"/>
              <a:defRPr>
                <a:solidFill>
                  <a:srgbClr val="434343"/>
                </a:solidFill>
              </a:defRPr>
            </a:lvl5pPr>
            <a:lvl6pPr marL="2743200" lvl="5" indent="-317500" rtl="0">
              <a:spcBef>
                <a:spcPts val="0"/>
              </a:spcBef>
              <a:spcAft>
                <a:spcPts val="0"/>
              </a:spcAft>
              <a:buClr>
                <a:srgbClr val="434343"/>
              </a:buClr>
              <a:buSzPts val="1400"/>
              <a:buChar char="■"/>
              <a:defRPr>
                <a:solidFill>
                  <a:srgbClr val="434343"/>
                </a:solidFill>
              </a:defRPr>
            </a:lvl6pPr>
            <a:lvl7pPr marL="3200400" lvl="6" indent="-317500" rtl="0">
              <a:spcBef>
                <a:spcPts val="0"/>
              </a:spcBef>
              <a:spcAft>
                <a:spcPts val="0"/>
              </a:spcAft>
              <a:buClr>
                <a:srgbClr val="434343"/>
              </a:buClr>
              <a:buSzPts val="1400"/>
              <a:buChar char="●"/>
              <a:defRPr>
                <a:solidFill>
                  <a:srgbClr val="434343"/>
                </a:solidFill>
              </a:defRPr>
            </a:lvl7pPr>
            <a:lvl8pPr marL="3657600" lvl="7" indent="-317500" rtl="0">
              <a:spcBef>
                <a:spcPts val="0"/>
              </a:spcBef>
              <a:spcAft>
                <a:spcPts val="0"/>
              </a:spcAft>
              <a:buClr>
                <a:srgbClr val="434343"/>
              </a:buClr>
              <a:buSzPts val="1400"/>
              <a:buChar char="○"/>
              <a:defRPr>
                <a:solidFill>
                  <a:srgbClr val="434343"/>
                </a:solidFill>
              </a:defRPr>
            </a:lvl8pPr>
            <a:lvl9pPr marL="4114800" lvl="8" indent="-317500" rtl="0">
              <a:spcBef>
                <a:spcPts val="0"/>
              </a:spcBef>
              <a:spcAft>
                <a:spcPts val="0"/>
              </a:spcAft>
              <a:buClr>
                <a:srgbClr val="434343"/>
              </a:buClr>
              <a:buSzPts val="1400"/>
              <a:buChar char="■"/>
              <a:defRPr>
                <a:solidFill>
                  <a:srgbClr val="434343"/>
                </a:solidFill>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4"/>
          <p:cNvPicPr preferRelativeResize="0"/>
          <p:nvPr/>
        </p:nvPicPr>
        <p:blipFill>
          <a:blip r:embed="rId2">
            <a:alphaModFix/>
          </a:blip>
          <a:stretch>
            <a:fillRect/>
          </a:stretch>
        </p:blipFill>
        <p:spPr>
          <a:xfrm>
            <a:off x="356616" y="813816"/>
            <a:ext cx="1371600" cy="45720"/>
          </a:xfrm>
          <a:prstGeom prst="rect">
            <a:avLst/>
          </a:prstGeom>
          <a:noFill/>
          <a:ln>
            <a:noFill/>
          </a:ln>
        </p:spPr>
      </p:pic>
      <p:sp>
        <p:nvSpPr>
          <p:cNvPr id="22" name="Google Shape;22;p4"/>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23" name="Google Shape;23;p4"/>
          <p:cNvPicPr preferRelativeResize="0"/>
          <p:nvPr/>
        </p:nvPicPr>
        <p:blipFill>
          <a:blip r:embed="rId3">
            <a:alphaModFix/>
          </a:blip>
          <a:stretch>
            <a:fillRect/>
          </a:stretch>
        </p:blipFill>
        <p:spPr>
          <a:xfrm>
            <a:off x="0" y="4700400"/>
            <a:ext cx="9144001" cy="443100"/>
          </a:xfrm>
          <a:prstGeom prst="rect">
            <a:avLst/>
          </a:prstGeom>
          <a:noFill/>
          <a:ln>
            <a:noFill/>
          </a:ln>
        </p:spPr>
      </p:pic>
      <p:sp>
        <p:nvSpPr>
          <p:cNvPr id="24" name="Google Shape;24;p4"/>
          <p:cNvSpPr txBox="1"/>
          <p:nvPr/>
        </p:nvSpPr>
        <p:spPr>
          <a:xfrm>
            <a:off x="1428100" y="4675650"/>
            <a:ext cx="65418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b="1">
                <a:solidFill>
                  <a:srgbClr val="FFFFFF"/>
                </a:solidFill>
              </a:rPr>
              <a:t>Protecting Sensors from Electromagnetic Side-channel Leakage</a:t>
            </a:r>
            <a:endParaRPr sz="1100" b="1">
              <a:solidFill>
                <a:srgbClr val="FFFFFF"/>
              </a:solidFill>
            </a:endParaRPr>
          </a:p>
          <a:p>
            <a:pPr marL="0" lvl="0" indent="0" algn="ctr" rtl="0">
              <a:spcBef>
                <a:spcPts val="0"/>
              </a:spcBef>
              <a:spcAft>
                <a:spcPts val="0"/>
              </a:spcAft>
              <a:buClr>
                <a:schemeClr val="dk1"/>
              </a:buClr>
              <a:buSzPts val="1100"/>
              <a:buFont typeface="Arial"/>
              <a:buNone/>
            </a:pPr>
            <a:endParaRPr sz="1100" b="1">
              <a:solidFill>
                <a:srgbClr val="FFFFFF"/>
              </a:solidFill>
            </a:endParaRPr>
          </a:p>
          <a:p>
            <a:pPr marL="0" lvl="0" indent="0" algn="ctr" rtl="0">
              <a:spcBef>
                <a:spcPts val="0"/>
              </a:spcBef>
              <a:spcAft>
                <a:spcPts val="0"/>
              </a:spcAft>
              <a:buClr>
                <a:schemeClr val="dk1"/>
              </a:buClr>
              <a:buSzPts val="1100"/>
              <a:buFont typeface="Arial"/>
              <a:buNone/>
            </a:pPr>
            <a:endParaRPr sz="1100" b="1">
              <a:solidFill>
                <a:srgbClr val="FFFFFF"/>
              </a:solidFill>
            </a:endParaRPr>
          </a:p>
          <a:p>
            <a:pPr marL="0" lvl="0" indent="0" algn="ctr" rtl="0">
              <a:spcBef>
                <a:spcPts val="0"/>
              </a:spcBef>
              <a:spcAft>
                <a:spcPts val="0"/>
              </a:spcAft>
              <a:buNone/>
            </a:pPr>
            <a:endParaRPr sz="900">
              <a:solidFill>
                <a:srgbClr val="FFFFFF"/>
              </a:solidFill>
            </a:endParaRPr>
          </a:p>
        </p:txBody>
      </p:sp>
      <p:sp>
        <p:nvSpPr>
          <p:cNvPr id="25" name="Google Shape;25;p4"/>
          <p:cNvSpPr txBox="1"/>
          <p:nvPr/>
        </p:nvSpPr>
        <p:spPr>
          <a:xfrm>
            <a:off x="3072000" y="4847175"/>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lt1"/>
                </a:solidFill>
              </a:rPr>
              <a:t>Yan Long | yanlong@umich.edu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 name="Google Shape;33;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0" y="0"/>
            <a:ext cx="9144000" cy="51435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txBox="1">
            <a:spLocks noGrp="1"/>
          </p:cNvSpPr>
          <p:nvPr>
            <p:ph type="title"/>
          </p:nvPr>
        </p:nvSpPr>
        <p:spPr>
          <a:xfrm>
            <a:off x="255850" y="890850"/>
            <a:ext cx="8263800" cy="2073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700"/>
              <a:buFont typeface="Comic Sans MS"/>
              <a:buNone/>
              <a:defRPr sz="4700">
                <a:latin typeface="Comic Sans MS"/>
                <a:ea typeface="Comic Sans MS"/>
                <a:cs typeface="Comic Sans MS"/>
                <a:sym typeface="Comic Sans MS"/>
              </a:defRPr>
            </a:lvl1pPr>
            <a:lvl2pPr lvl="1" algn="ctr">
              <a:spcBef>
                <a:spcPts val="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 name="Google Shape;45;p9"/>
          <p:cNvSpPr txBox="1"/>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sz="1000">
                <a:solidFill>
                  <a:srgbClr val="595959"/>
                </a:solidFill>
              </a:rPr>
              <a:t>‹#›</a:t>
            </a:fld>
            <a:endParaRPr sz="1000">
              <a:solidFill>
                <a:srgbClr val="595959"/>
              </a:solidFill>
            </a:endParaRPr>
          </a:p>
        </p:txBody>
      </p:sp>
      <p:pic>
        <p:nvPicPr>
          <p:cNvPr id="46" name="Google Shape;46;p9"/>
          <p:cNvPicPr preferRelativeResize="0"/>
          <p:nvPr/>
        </p:nvPicPr>
        <p:blipFill>
          <a:blip r:embed="rId2">
            <a:alphaModFix/>
          </a:blip>
          <a:stretch>
            <a:fillRect/>
          </a:stretch>
        </p:blipFill>
        <p:spPr>
          <a:xfrm>
            <a:off x="0" y="4700400"/>
            <a:ext cx="9144001" cy="443100"/>
          </a:xfrm>
          <a:prstGeom prst="rect">
            <a:avLst/>
          </a:prstGeom>
          <a:noFill/>
          <a:ln>
            <a:noFill/>
          </a:ln>
        </p:spPr>
      </p:pic>
      <p:sp>
        <p:nvSpPr>
          <p:cNvPr id="47" name="Google Shape;47;p9"/>
          <p:cNvSpPr txBox="1"/>
          <p:nvPr/>
        </p:nvSpPr>
        <p:spPr>
          <a:xfrm>
            <a:off x="1405950" y="4675650"/>
            <a:ext cx="63321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100">
                <a:solidFill>
                  <a:srgbClr val="FFFFFF"/>
                </a:solidFill>
              </a:rPr>
              <a:t>EM Eye: Characterizing Electromagnetic Side-channel Eavesdropping on Embedded Cameras</a:t>
            </a:r>
            <a:endParaRPr sz="1100" b="1">
              <a:solidFill>
                <a:srgbClr val="FFFFFF"/>
              </a:solidFill>
            </a:endParaRPr>
          </a:p>
          <a:p>
            <a:pPr marL="0" lvl="0" indent="0" algn="ctr" rtl="0">
              <a:spcBef>
                <a:spcPts val="0"/>
              </a:spcBef>
              <a:spcAft>
                <a:spcPts val="0"/>
              </a:spcAft>
              <a:buNone/>
            </a:pPr>
            <a:endParaRPr sz="900">
              <a:solidFill>
                <a:srgbClr val="FFFFFF"/>
              </a:solidFill>
            </a:endParaRPr>
          </a:p>
        </p:txBody>
      </p:sp>
      <p:sp>
        <p:nvSpPr>
          <p:cNvPr id="48" name="Google Shape;48;p9"/>
          <p:cNvSpPr txBox="1"/>
          <p:nvPr/>
        </p:nvSpPr>
        <p:spPr>
          <a:xfrm>
            <a:off x="3072000" y="4847175"/>
            <a:ext cx="3000000" cy="354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b="1">
                <a:solidFill>
                  <a:schemeClr val="lt1"/>
                </a:solidFill>
              </a:rPr>
              <a:t>Yan Long | yanlong@umich.edu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51" name="Google Shape;51;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rgbClr val="FFFFFF"/>
                </a:solidFill>
              </a:defRPr>
            </a:lvl1pPr>
            <a:lvl2pPr lvl="1" algn="r">
              <a:buNone/>
              <a:defRPr sz="1000">
                <a:solidFill>
                  <a:srgbClr val="FFFFFF"/>
                </a:solidFill>
              </a:defRPr>
            </a:lvl2pPr>
            <a:lvl3pPr lvl="2" algn="r">
              <a:buNone/>
              <a:defRPr sz="1000">
                <a:solidFill>
                  <a:srgbClr val="FFFFFF"/>
                </a:solidFill>
              </a:defRPr>
            </a:lvl3pPr>
            <a:lvl4pPr lvl="3" algn="r">
              <a:buNone/>
              <a:defRPr sz="1000">
                <a:solidFill>
                  <a:srgbClr val="FFFFFF"/>
                </a:solidFill>
              </a:defRPr>
            </a:lvl4pPr>
            <a:lvl5pPr lvl="4" algn="r">
              <a:buNone/>
              <a:defRPr sz="1000">
                <a:solidFill>
                  <a:srgbClr val="FFFFFF"/>
                </a:solidFill>
              </a:defRPr>
            </a:lvl5pPr>
            <a:lvl6pPr lvl="5" algn="r">
              <a:buNone/>
              <a:defRPr sz="1000">
                <a:solidFill>
                  <a:srgbClr val="FFFFFF"/>
                </a:solidFill>
              </a:defRPr>
            </a:lvl6pPr>
            <a:lvl7pPr lvl="6" algn="r">
              <a:buNone/>
              <a:defRPr sz="1000">
                <a:solidFill>
                  <a:srgbClr val="FFFFFF"/>
                </a:solidFill>
              </a:defRPr>
            </a:lvl7pPr>
            <a:lvl8pPr lvl="7" algn="r">
              <a:buNone/>
              <a:defRPr sz="1000">
                <a:solidFill>
                  <a:srgbClr val="FFFFFF"/>
                </a:solidFill>
              </a:defRPr>
            </a:lvl8pPr>
            <a:lvl9pPr lvl="8" algn="r">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notesSlide" Target="../notesSlides/notesSlide14.xml"/><Relationship Id="rId16"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9.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7.png"/><Relationship Id="rId5" Type="http://schemas.openxmlformats.org/officeDocument/2006/relationships/image" Target="../media/image44.png"/><Relationship Id="rId15" Type="http://schemas.openxmlformats.org/officeDocument/2006/relationships/image" Target="../media/image61.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64.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62.png"/><Relationship Id="rId5" Type="http://schemas.openxmlformats.org/officeDocument/2006/relationships/image" Target="../media/image44.png"/><Relationship Id="rId15" Type="http://schemas.openxmlformats.org/officeDocument/2006/relationships/image" Target="../media/image66.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65.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9.jpg"/><Relationship Id="rId11" Type="http://schemas.openxmlformats.org/officeDocument/2006/relationships/image" Target="../media/image74.png"/><Relationship Id="rId5" Type="http://schemas.openxmlformats.org/officeDocument/2006/relationships/image" Target="../media/image26.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9.jpg"/><Relationship Id="rId11" Type="http://schemas.openxmlformats.org/officeDocument/2006/relationships/image" Target="../media/image74.png"/><Relationship Id="rId5" Type="http://schemas.openxmlformats.org/officeDocument/2006/relationships/image" Target="../media/image26.png"/><Relationship Id="rId15" Type="http://schemas.openxmlformats.org/officeDocument/2006/relationships/image" Target="../media/image77.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 Id="rId1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2.png"/><Relationship Id="rId3" Type="http://schemas.openxmlformats.org/officeDocument/2006/relationships/hyperlink" Target="https://emeyeattack.github.io/Website/" TargetMode="External"/><Relationship Id="rId7" Type="http://schemas.openxmlformats.org/officeDocument/2006/relationships/image" Target="../media/image97.png"/><Relationship Id="rId12"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28.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115.png"/><Relationship Id="rId4" Type="http://schemas.openxmlformats.org/officeDocument/2006/relationships/image" Target="../media/image11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hyperlink" Target="https://emeyeattack.github.io/Website/" TargetMode="External"/><Relationship Id="rId4" Type="http://schemas.openxmlformats.org/officeDocument/2006/relationships/notesSlide" Target="../notesSlides/notesSlide5.xml"/><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769700" y="80650"/>
            <a:ext cx="7693200" cy="201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1100"/>
              <a:buNone/>
            </a:pPr>
            <a:r>
              <a:rPr lang="en" sz="2980" b="1">
                <a:solidFill>
                  <a:srgbClr val="073763"/>
                </a:solidFill>
              </a:rPr>
              <a:t>Protecting Sensors from Electromagnetic </a:t>
            </a:r>
            <a:endParaRPr sz="2980" b="1">
              <a:solidFill>
                <a:srgbClr val="073763"/>
              </a:solidFill>
            </a:endParaRPr>
          </a:p>
          <a:p>
            <a:pPr marL="0" lvl="0" indent="0" algn="ctr" rtl="0">
              <a:spcBef>
                <a:spcPts val="0"/>
              </a:spcBef>
              <a:spcAft>
                <a:spcPts val="0"/>
              </a:spcAft>
              <a:buSzPts val="1100"/>
              <a:buNone/>
            </a:pPr>
            <a:r>
              <a:rPr lang="en" sz="2980" b="1">
                <a:solidFill>
                  <a:srgbClr val="073763"/>
                </a:solidFill>
              </a:rPr>
              <a:t>Side-channel Leakage</a:t>
            </a:r>
            <a:endParaRPr sz="2980" b="1">
              <a:solidFill>
                <a:srgbClr val="073763"/>
              </a:solidFill>
            </a:endParaRPr>
          </a:p>
          <a:p>
            <a:pPr marL="0" lvl="0" indent="0" algn="ctr" rtl="0">
              <a:spcBef>
                <a:spcPts val="0"/>
              </a:spcBef>
              <a:spcAft>
                <a:spcPts val="0"/>
              </a:spcAft>
              <a:buSzPts val="990"/>
              <a:buNone/>
            </a:pPr>
            <a:endParaRPr sz="2980"/>
          </a:p>
        </p:txBody>
      </p:sp>
      <p:sp>
        <p:nvSpPr>
          <p:cNvPr id="63" name="Google Shape;63;p13"/>
          <p:cNvSpPr txBox="1"/>
          <p:nvPr/>
        </p:nvSpPr>
        <p:spPr>
          <a:xfrm>
            <a:off x="1832925" y="1718588"/>
            <a:ext cx="5721000" cy="92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 sz="2200" b="1">
                <a:solidFill>
                  <a:srgbClr val="1F497D"/>
                </a:solidFill>
                <a:latin typeface="Calibri"/>
                <a:ea typeface="Calibri"/>
                <a:cs typeface="Calibri"/>
                <a:sym typeface="Calibri"/>
              </a:rPr>
              <a:t>Yan Long</a:t>
            </a:r>
            <a:r>
              <a:rPr lang="en" sz="2200" b="1" baseline="30000">
                <a:solidFill>
                  <a:srgbClr val="1F497D"/>
                </a:solidFill>
                <a:latin typeface="Calibri"/>
                <a:ea typeface="Calibri"/>
                <a:cs typeface="Calibri"/>
                <a:sym typeface="Calibri"/>
              </a:rPr>
              <a:t>1</a:t>
            </a:r>
            <a:r>
              <a:rPr lang="en" sz="2200">
                <a:solidFill>
                  <a:srgbClr val="1F497D"/>
                </a:solidFill>
                <a:latin typeface="Calibri"/>
                <a:ea typeface="Calibri"/>
                <a:cs typeface="Calibri"/>
                <a:sym typeface="Calibri"/>
              </a:rPr>
              <a:t>, </a:t>
            </a:r>
            <a:r>
              <a:rPr lang="en" sz="1700">
                <a:solidFill>
                  <a:srgbClr val="1F497D"/>
                </a:solidFill>
                <a:latin typeface="Calibri"/>
                <a:ea typeface="Calibri"/>
                <a:cs typeface="Calibri"/>
                <a:sym typeface="Calibri"/>
              </a:rPr>
              <a:t>(yanlong@umich.edu), </a:t>
            </a:r>
            <a:endParaRPr sz="1700">
              <a:solidFill>
                <a:srgbClr val="1F497D"/>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2200">
                <a:solidFill>
                  <a:srgbClr val="1F497D"/>
                </a:solidFill>
                <a:latin typeface="Calibri"/>
                <a:ea typeface="Calibri"/>
                <a:cs typeface="Calibri"/>
                <a:sym typeface="Calibri"/>
              </a:rPr>
              <a:t>Qinhong Jiang</a:t>
            </a:r>
            <a:r>
              <a:rPr lang="en" sz="2200" b="1" baseline="30000">
                <a:solidFill>
                  <a:srgbClr val="1F497D"/>
                </a:solidFill>
                <a:latin typeface="Calibri"/>
                <a:ea typeface="Calibri"/>
                <a:cs typeface="Calibri"/>
                <a:sym typeface="Calibri"/>
              </a:rPr>
              <a:t>2</a:t>
            </a:r>
            <a:r>
              <a:rPr lang="en" sz="2200">
                <a:solidFill>
                  <a:srgbClr val="1F497D"/>
                </a:solidFill>
                <a:latin typeface="Calibri"/>
                <a:ea typeface="Calibri"/>
                <a:cs typeface="Calibri"/>
                <a:sym typeface="Calibri"/>
              </a:rPr>
              <a:t>, Chen Yan</a:t>
            </a:r>
            <a:r>
              <a:rPr lang="en" sz="2200" b="1" baseline="30000">
                <a:solidFill>
                  <a:srgbClr val="1F497D"/>
                </a:solidFill>
                <a:latin typeface="Calibri"/>
                <a:ea typeface="Calibri"/>
                <a:cs typeface="Calibri"/>
                <a:sym typeface="Calibri"/>
              </a:rPr>
              <a:t>2</a:t>
            </a:r>
            <a:r>
              <a:rPr lang="en" sz="2200">
                <a:solidFill>
                  <a:srgbClr val="1F497D"/>
                </a:solidFill>
                <a:latin typeface="Calibri"/>
                <a:ea typeface="Calibri"/>
                <a:cs typeface="Calibri"/>
                <a:sym typeface="Calibri"/>
              </a:rPr>
              <a:t>, Tobias Alam</a:t>
            </a:r>
            <a:r>
              <a:rPr lang="en" sz="2200" b="1" baseline="30000">
                <a:solidFill>
                  <a:srgbClr val="1F497D"/>
                </a:solidFill>
                <a:latin typeface="Calibri"/>
                <a:ea typeface="Calibri"/>
                <a:cs typeface="Calibri"/>
                <a:sym typeface="Calibri"/>
              </a:rPr>
              <a:t>1</a:t>
            </a:r>
            <a:r>
              <a:rPr lang="en" sz="2200">
                <a:solidFill>
                  <a:srgbClr val="1F497D"/>
                </a:solidFill>
                <a:latin typeface="Calibri"/>
                <a:ea typeface="Calibri"/>
                <a:cs typeface="Calibri"/>
                <a:sym typeface="Calibri"/>
              </a:rPr>
              <a:t>, </a:t>
            </a:r>
            <a:endParaRPr sz="2200">
              <a:solidFill>
                <a:srgbClr val="1F497D"/>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2200">
                <a:solidFill>
                  <a:srgbClr val="1F497D"/>
                </a:solidFill>
                <a:latin typeface="Calibri"/>
                <a:ea typeface="Calibri"/>
                <a:cs typeface="Calibri"/>
                <a:sym typeface="Calibri"/>
              </a:rPr>
              <a:t>Xiaoyu Ji</a:t>
            </a:r>
            <a:r>
              <a:rPr lang="en" sz="2200" b="1" baseline="30000">
                <a:solidFill>
                  <a:srgbClr val="1F497D"/>
                </a:solidFill>
                <a:latin typeface="Calibri"/>
                <a:ea typeface="Calibri"/>
                <a:cs typeface="Calibri"/>
                <a:sym typeface="Calibri"/>
              </a:rPr>
              <a:t>2</a:t>
            </a:r>
            <a:r>
              <a:rPr lang="en" sz="2200">
                <a:solidFill>
                  <a:srgbClr val="1F497D"/>
                </a:solidFill>
                <a:latin typeface="Calibri"/>
                <a:ea typeface="Calibri"/>
                <a:cs typeface="Calibri"/>
                <a:sym typeface="Calibri"/>
              </a:rPr>
              <a:t>, Wenyuan Xu</a:t>
            </a:r>
            <a:r>
              <a:rPr lang="en" sz="2200" b="1" baseline="30000">
                <a:solidFill>
                  <a:srgbClr val="1F497D"/>
                </a:solidFill>
                <a:latin typeface="Calibri"/>
                <a:ea typeface="Calibri"/>
                <a:cs typeface="Calibri"/>
                <a:sym typeface="Calibri"/>
              </a:rPr>
              <a:t>2</a:t>
            </a:r>
            <a:r>
              <a:rPr lang="en" sz="2200">
                <a:solidFill>
                  <a:srgbClr val="1F497D"/>
                </a:solidFill>
                <a:latin typeface="Calibri"/>
                <a:ea typeface="Calibri"/>
                <a:cs typeface="Calibri"/>
                <a:sym typeface="Calibri"/>
              </a:rPr>
              <a:t>, </a:t>
            </a:r>
            <a:r>
              <a:rPr lang="en" sz="2200" b="1">
                <a:solidFill>
                  <a:srgbClr val="1F497D"/>
                </a:solidFill>
                <a:latin typeface="Calibri"/>
                <a:ea typeface="Calibri"/>
                <a:cs typeface="Calibri"/>
                <a:sym typeface="Calibri"/>
              </a:rPr>
              <a:t>Kevin Fu</a:t>
            </a:r>
            <a:r>
              <a:rPr lang="en" sz="2200" b="1" baseline="30000">
                <a:solidFill>
                  <a:srgbClr val="1F497D"/>
                </a:solidFill>
                <a:latin typeface="Calibri"/>
                <a:ea typeface="Calibri"/>
                <a:cs typeface="Calibri"/>
                <a:sym typeface="Calibri"/>
              </a:rPr>
              <a:t>3</a:t>
            </a:r>
            <a:endParaRPr sz="2200" b="1" baseline="300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700" b="1" baseline="300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700" b="1" baseline="300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2500">
              <a:solidFill>
                <a:srgbClr val="1F497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2400">
              <a:solidFill>
                <a:srgbClr val="00274C"/>
              </a:solidFill>
              <a:latin typeface="Calibri"/>
              <a:ea typeface="Calibri"/>
              <a:cs typeface="Calibri"/>
              <a:sym typeface="Calibri"/>
            </a:endParaRPr>
          </a:p>
        </p:txBody>
      </p:sp>
      <p:pic>
        <p:nvPicPr>
          <p:cNvPr id="64" name="Google Shape;64;p13"/>
          <p:cNvPicPr preferRelativeResize="0"/>
          <p:nvPr/>
        </p:nvPicPr>
        <p:blipFill>
          <a:blip r:embed="rId3">
            <a:alphaModFix/>
          </a:blip>
          <a:stretch>
            <a:fillRect/>
          </a:stretch>
        </p:blipFill>
        <p:spPr>
          <a:xfrm>
            <a:off x="769700" y="3868563"/>
            <a:ext cx="1883000" cy="1154900"/>
          </a:xfrm>
          <a:prstGeom prst="rect">
            <a:avLst/>
          </a:prstGeom>
          <a:noFill/>
          <a:ln>
            <a:noFill/>
          </a:ln>
        </p:spPr>
      </p:pic>
      <p:pic>
        <p:nvPicPr>
          <p:cNvPr id="65" name="Google Shape;65;p13"/>
          <p:cNvPicPr preferRelativeResize="0"/>
          <p:nvPr/>
        </p:nvPicPr>
        <p:blipFill>
          <a:blip r:embed="rId4">
            <a:alphaModFix/>
          </a:blip>
          <a:stretch>
            <a:fillRect/>
          </a:stretch>
        </p:blipFill>
        <p:spPr>
          <a:xfrm>
            <a:off x="5846675" y="3945263"/>
            <a:ext cx="3065913" cy="1001525"/>
          </a:xfrm>
          <a:prstGeom prst="rect">
            <a:avLst/>
          </a:prstGeom>
          <a:noFill/>
          <a:ln>
            <a:noFill/>
          </a:ln>
        </p:spPr>
      </p:pic>
      <p:sp>
        <p:nvSpPr>
          <p:cNvPr id="66" name="Google Shape;66;p13"/>
          <p:cNvSpPr txBox="1"/>
          <p:nvPr/>
        </p:nvSpPr>
        <p:spPr>
          <a:xfrm>
            <a:off x="769700" y="3494338"/>
            <a:ext cx="9390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aseline="30000">
                <a:solidFill>
                  <a:schemeClr val="dk1"/>
                </a:solidFill>
                <a:latin typeface="Calibri"/>
                <a:ea typeface="Calibri"/>
                <a:cs typeface="Calibri"/>
                <a:sym typeface="Calibri"/>
              </a:rPr>
              <a:t>1 </a:t>
            </a:r>
            <a:r>
              <a:rPr lang="en" sz="1200">
                <a:solidFill>
                  <a:schemeClr val="dk1"/>
                </a:solidFill>
                <a:latin typeface="Calibri"/>
                <a:ea typeface="Calibri"/>
                <a:cs typeface="Calibri"/>
                <a:sym typeface="Calibri"/>
              </a:rPr>
              <a:t>University of Michigan, EECS                        </a:t>
            </a:r>
            <a:r>
              <a:rPr lang="en" sz="1200" baseline="30000">
                <a:solidFill>
                  <a:schemeClr val="dk1"/>
                </a:solidFill>
                <a:latin typeface="Calibri"/>
                <a:ea typeface="Calibri"/>
                <a:cs typeface="Calibri"/>
                <a:sym typeface="Calibri"/>
              </a:rPr>
              <a:t>2 </a:t>
            </a:r>
            <a:r>
              <a:rPr lang="en" sz="1200">
                <a:solidFill>
                  <a:schemeClr val="dk1"/>
                </a:solidFill>
                <a:latin typeface="Calibri"/>
                <a:ea typeface="Calibri"/>
                <a:cs typeface="Calibri"/>
                <a:sym typeface="Calibri"/>
              </a:rPr>
              <a:t>Zhejiang University, EE                                  </a:t>
            </a:r>
            <a:r>
              <a:rPr lang="en" sz="1200" baseline="30000">
                <a:solidFill>
                  <a:schemeClr val="dk1"/>
                </a:solidFill>
                <a:latin typeface="Calibri"/>
                <a:ea typeface="Calibri"/>
                <a:cs typeface="Calibri"/>
                <a:sym typeface="Calibri"/>
              </a:rPr>
              <a:t>3 </a:t>
            </a:r>
            <a:r>
              <a:rPr lang="en" sz="1200">
                <a:solidFill>
                  <a:schemeClr val="dk1"/>
                </a:solidFill>
                <a:latin typeface="Calibri"/>
                <a:ea typeface="Calibri"/>
                <a:cs typeface="Calibri"/>
                <a:sym typeface="Calibri"/>
              </a:rPr>
              <a:t>Northeastern University, ECE &amp; CS</a:t>
            </a:r>
            <a:endParaRPr sz="1200">
              <a:solidFill>
                <a:schemeClr val="dk1"/>
              </a:solidFill>
              <a:latin typeface="Calibri"/>
              <a:ea typeface="Calibri"/>
              <a:cs typeface="Calibri"/>
              <a:sym typeface="Calibri"/>
            </a:endParaRPr>
          </a:p>
        </p:txBody>
      </p:sp>
      <p:pic>
        <p:nvPicPr>
          <p:cNvPr id="67" name="Google Shape;67;p13"/>
          <p:cNvPicPr preferRelativeResize="0"/>
          <p:nvPr/>
        </p:nvPicPr>
        <p:blipFill>
          <a:blip r:embed="rId5">
            <a:alphaModFix/>
          </a:blip>
          <a:stretch>
            <a:fillRect/>
          </a:stretch>
        </p:blipFill>
        <p:spPr>
          <a:xfrm>
            <a:off x="3707699" y="3800212"/>
            <a:ext cx="1291627" cy="1291650"/>
          </a:xfrm>
          <a:prstGeom prst="rect">
            <a:avLst/>
          </a:prstGeom>
          <a:noFill/>
          <a:ln>
            <a:noFill/>
          </a:ln>
        </p:spPr>
      </p:pic>
      <p:sp>
        <p:nvSpPr>
          <p:cNvPr id="68" name="Google Shape;6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a:t>
            </a:fld>
            <a:endParaRPr/>
          </a:p>
        </p:txBody>
      </p:sp>
      <p:sp>
        <p:nvSpPr>
          <p:cNvPr id="69" name="Google Shape;69;p13"/>
          <p:cNvSpPr txBox="1"/>
          <p:nvPr/>
        </p:nvSpPr>
        <p:spPr>
          <a:xfrm>
            <a:off x="923175" y="2885913"/>
            <a:ext cx="75405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Based on [EM Eye:  Characterizing Electromagnetic Side-channel Eavesdropping on Embedded Cameras, NDSS 2024]</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2"/>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Unprotected Data &amp; EM Emanation</a:t>
            </a:r>
            <a:endParaRPr/>
          </a:p>
        </p:txBody>
      </p:sp>
      <p:sp>
        <p:nvSpPr>
          <p:cNvPr id="178" name="Google Shape;17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pic>
        <p:nvPicPr>
          <p:cNvPr id="179" name="Google Shape;179;p22"/>
          <p:cNvPicPr preferRelativeResize="0"/>
          <p:nvPr/>
        </p:nvPicPr>
        <p:blipFill>
          <a:blip r:embed="rId3">
            <a:alphaModFix/>
          </a:blip>
          <a:stretch>
            <a:fillRect/>
          </a:stretch>
        </p:blipFill>
        <p:spPr>
          <a:xfrm>
            <a:off x="706375" y="1150224"/>
            <a:ext cx="7172449" cy="2201275"/>
          </a:xfrm>
          <a:prstGeom prst="rect">
            <a:avLst/>
          </a:prstGeom>
          <a:noFill/>
          <a:ln>
            <a:noFill/>
          </a:ln>
        </p:spPr>
      </p:pic>
      <p:sp>
        <p:nvSpPr>
          <p:cNvPr id="180" name="Google Shape;180;p22"/>
          <p:cNvSpPr txBox="1"/>
          <p:nvPr/>
        </p:nvSpPr>
        <p:spPr>
          <a:xfrm>
            <a:off x="1515950" y="3299300"/>
            <a:ext cx="73356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b="1">
                <a:solidFill>
                  <a:srgbClr val="000000"/>
                </a:solidFill>
                <a:latin typeface="Calibri"/>
                <a:ea typeface="Calibri"/>
                <a:cs typeface="Calibri"/>
                <a:sym typeface="Calibri"/>
              </a:rPr>
              <a:t>Optic                              RAW Digital                            Electromagnetic</a:t>
            </a:r>
            <a:endParaRPr b="1"/>
          </a:p>
        </p:txBody>
      </p:sp>
      <p:pic>
        <p:nvPicPr>
          <p:cNvPr id="181" name="Google Shape;181;p22"/>
          <p:cNvPicPr preferRelativeResize="0"/>
          <p:nvPr/>
        </p:nvPicPr>
        <p:blipFill>
          <a:blip r:embed="rId4">
            <a:alphaModFix/>
          </a:blip>
          <a:stretch>
            <a:fillRect/>
          </a:stretch>
        </p:blipFill>
        <p:spPr>
          <a:xfrm flipH="1">
            <a:off x="5389153" y="3419925"/>
            <a:ext cx="463900" cy="990250"/>
          </a:xfrm>
          <a:prstGeom prst="rect">
            <a:avLst/>
          </a:prstGeom>
          <a:noFill/>
          <a:ln>
            <a:noFill/>
          </a:ln>
        </p:spPr>
      </p:pic>
      <p:pic>
        <p:nvPicPr>
          <p:cNvPr id="182" name="Google Shape;182;p22"/>
          <p:cNvPicPr preferRelativeResize="0"/>
          <p:nvPr/>
        </p:nvPicPr>
        <p:blipFill rotWithShape="1">
          <a:blip r:embed="rId5">
            <a:alphaModFix/>
          </a:blip>
          <a:srcRect/>
          <a:stretch/>
        </p:blipFill>
        <p:spPr>
          <a:xfrm>
            <a:off x="5929250" y="3881625"/>
            <a:ext cx="1128900" cy="642300"/>
          </a:xfrm>
          <a:prstGeom prst="rect">
            <a:avLst/>
          </a:prstGeom>
          <a:noFill/>
          <a:ln>
            <a:noFill/>
          </a:ln>
        </p:spPr>
      </p:pic>
      <p:pic>
        <p:nvPicPr>
          <p:cNvPr id="183" name="Google Shape;183;p22"/>
          <p:cNvPicPr preferRelativeResize="0"/>
          <p:nvPr/>
        </p:nvPicPr>
        <p:blipFill>
          <a:blip r:embed="rId6">
            <a:alphaModFix/>
          </a:blip>
          <a:stretch>
            <a:fillRect/>
          </a:stretch>
        </p:blipFill>
        <p:spPr>
          <a:xfrm>
            <a:off x="7134350" y="3964813"/>
            <a:ext cx="1004004" cy="475924"/>
          </a:xfrm>
          <a:prstGeom prst="rect">
            <a:avLst/>
          </a:prstGeom>
          <a:noFill/>
          <a:ln>
            <a:noFill/>
          </a:ln>
        </p:spPr>
      </p:pic>
      <p:sp>
        <p:nvSpPr>
          <p:cNvPr id="184" name="Google Shape;184;p22"/>
          <p:cNvSpPr txBox="1"/>
          <p:nvPr/>
        </p:nvSpPr>
        <p:spPr>
          <a:xfrm>
            <a:off x="3810025" y="3842925"/>
            <a:ext cx="1792800" cy="5817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a:solidFill>
                  <a:schemeClr val="dk1"/>
                </a:solidFill>
                <a:latin typeface="Calibri"/>
                <a:ea typeface="Calibri"/>
                <a:cs typeface="Calibri"/>
                <a:sym typeface="Calibri"/>
              </a:rPr>
              <a:t>Unintentional   Sender</a:t>
            </a:r>
            <a:endParaRPr sz="800"/>
          </a:p>
        </p:txBody>
      </p:sp>
      <p:sp>
        <p:nvSpPr>
          <p:cNvPr id="185" name="Google Shape;185;p22"/>
          <p:cNvSpPr txBox="1"/>
          <p:nvPr/>
        </p:nvSpPr>
        <p:spPr>
          <a:xfrm>
            <a:off x="7403400" y="3842925"/>
            <a:ext cx="1792800" cy="5817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a:solidFill>
                  <a:schemeClr val="dk1"/>
                </a:solidFill>
                <a:latin typeface="Calibri"/>
                <a:ea typeface="Calibri"/>
                <a:cs typeface="Calibri"/>
                <a:sym typeface="Calibri"/>
              </a:rPr>
              <a:t>Adversary’s Receiver</a:t>
            </a:r>
            <a:endParaRPr sz="800"/>
          </a:p>
        </p:txBody>
      </p:sp>
      <p:sp>
        <p:nvSpPr>
          <p:cNvPr id="186" name="Google Shape;186;p22"/>
          <p:cNvSpPr txBox="1"/>
          <p:nvPr/>
        </p:nvSpPr>
        <p:spPr>
          <a:xfrm>
            <a:off x="5024550" y="3736625"/>
            <a:ext cx="2532900" cy="3387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000">
                <a:solidFill>
                  <a:schemeClr val="dk1"/>
                </a:solidFill>
                <a:highlight>
                  <a:schemeClr val="lt1"/>
                </a:highlight>
                <a:latin typeface="Calibri"/>
                <a:ea typeface="Calibri"/>
                <a:cs typeface="Calibri"/>
                <a:sym typeface="Calibri"/>
              </a:rPr>
              <a:t>[Maxwell’s Equations]</a:t>
            </a:r>
            <a:endParaRPr sz="600">
              <a:highlight>
                <a:schemeClr val="lt1"/>
              </a:highlight>
            </a:endParaRPr>
          </a:p>
        </p:txBody>
      </p:sp>
      <p:sp>
        <p:nvSpPr>
          <p:cNvPr id="187" name="Google Shape;187;p22"/>
          <p:cNvSpPr txBox="1"/>
          <p:nvPr/>
        </p:nvSpPr>
        <p:spPr>
          <a:xfrm>
            <a:off x="3925475" y="765100"/>
            <a:ext cx="30000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b="1"/>
              <a:t>Interface Protocol</a:t>
            </a:r>
            <a:endParaRPr sz="1700" b="1"/>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EM-image Correlations</a:t>
            </a:r>
            <a:endParaRPr/>
          </a:p>
        </p:txBody>
      </p:sp>
      <p:sp>
        <p:nvSpPr>
          <p:cNvPr id="193" name="Google Shape;1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pic>
        <p:nvPicPr>
          <p:cNvPr id="194" name="Google Shape;194;p23"/>
          <p:cNvPicPr preferRelativeResize="0"/>
          <p:nvPr/>
        </p:nvPicPr>
        <p:blipFill>
          <a:blip r:embed="rId3">
            <a:alphaModFix/>
          </a:blip>
          <a:stretch>
            <a:fillRect/>
          </a:stretch>
        </p:blipFill>
        <p:spPr>
          <a:xfrm>
            <a:off x="3066875" y="1834300"/>
            <a:ext cx="5689225" cy="1840850"/>
          </a:xfrm>
          <a:prstGeom prst="rect">
            <a:avLst/>
          </a:prstGeom>
          <a:noFill/>
          <a:ln>
            <a:noFill/>
          </a:ln>
        </p:spPr>
      </p:pic>
      <p:pic>
        <p:nvPicPr>
          <p:cNvPr id="195" name="Google Shape;195;p23"/>
          <p:cNvPicPr preferRelativeResize="0"/>
          <p:nvPr/>
        </p:nvPicPr>
        <p:blipFill>
          <a:blip r:embed="rId4">
            <a:alphaModFix/>
          </a:blip>
          <a:stretch>
            <a:fillRect/>
          </a:stretch>
        </p:blipFill>
        <p:spPr>
          <a:xfrm>
            <a:off x="554275" y="1834300"/>
            <a:ext cx="2192450" cy="17590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Leakage Modeling: Practical Sampling Distortion</a:t>
            </a:r>
            <a:endParaRPr/>
          </a:p>
        </p:txBody>
      </p:sp>
      <p:sp>
        <p:nvSpPr>
          <p:cNvPr id="201" name="Google Shape;201;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
        <p:nvSpPr>
          <p:cNvPr id="202" name="Google Shape;202;p24"/>
          <p:cNvSpPr txBox="1"/>
          <p:nvPr/>
        </p:nvSpPr>
        <p:spPr>
          <a:xfrm>
            <a:off x="4711401" y="1002125"/>
            <a:ext cx="4719600" cy="220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latin typeface="Calibri"/>
                <a:ea typeface="Calibri"/>
                <a:cs typeface="Calibri"/>
                <a:sym typeface="Calibri"/>
              </a:rPr>
              <a:t>Practical Sampling:  ~10 MHz bandwidth           (no info of individual bits)</a:t>
            </a:r>
            <a:endParaRPr sz="1800">
              <a:solidFill>
                <a:schemeClr val="dk1"/>
              </a:solidFill>
              <a:latin typeface="Calibri"/>
              <a:ea typeface="Calibri"/>
              <a:cs typeface="Calibri"/>
              <a:sym typeface="Calibri"/>
            </a:endParaRPr>
          </a:p>
          <a:p>
            <a:pPr marL="457200" lvl="0" indent="-342900" algn="l" rtl="0">
              <a:lnSpc>
                <a:spcPct val="115000"/>
              </a:lnSpc>
              <a:spcBef>
                <a:spcPts val="120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Loss of color </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Shuffled gray-scale mapping</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Light gradient &amp; high-frequency noise</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Frequency dependency</a:t>
            </a:r>
            <a:endParaRPr sz="1800">
              <a:solidFill>
                <a:schemeClr val="dk1"/>
              </a:solidFill>
              <a:latin typeface="Calibri"/>
              <a:ea typeface="Calibri"/>
              <a:cs typeface="Calibri"/>
              <a:sym typeface="Calibri"/>
            </a:endParaRPr>
          </a:p>
        </p:txBody>
      </p:sp>
      <p:pic>
        <p:nvPicPr>
          <p:cNvPr id="203" name="Google Shape;203;p24"/>
          <p:cNvPicPr preferRelativeResize="0"/>
          <p:nvPr/>
        </p:nvPicPr>
        <p:blipFill>
          <a:blip r:embed="rId3">
            <a:alphaModFix/>
          </a:blip>
          <a:stretch>
            <a:fillRect/>
          </a:stretch>
        </p:blipFill>
        <p:spPr>
          <a:xfrm>
            <a:off x="655886" y="2831525"/>
            <a:ext cx="3768300" cy="1650514"/>
          </a:xfrm>
          <a:prstGeom prst="rect">
            <a:avLst/>
          </a:prstGeom>
          <a:noFill/>
          <a:ln>
            <a:noFill/>
          </a:ln>
        </p:spPr>
      </p:pic>
      <p:pic>
        <p:nvPicPr>
          <p:cNvPr id="204" name="Google Shape;204;p24"/>
          <p:cNvPicPr preferRelativeResize="0"/>
          <p:nvPr/>
        </p:nvPicPr>
        <p:blipFill>
          <a:blip r:embed="rId4">
            <a:alphaModFix/>
          </a:blip>
          <a:stretch>
            <a:fillRect/>
          </a:stretch>
        </p:blipFill>
        <p:spPr>
          <a:xfrm>
            <a:off x="655888" y="1082438"/>
            <a:ext cx="1870724" cy="1279325"/>
          </a:xfrm>
          <a:prstGeom prst="rect">
            <a:avLst/>
          </a:prstGeom>
          <a:noFill/>
          <a:ln>
            <a:noFill/>
          </a:ln>
        </p:spPr>
      </p:pic>
      <p:pic>
        <p:nvPicPr>
          <p:cNvPr id="205" name="Google Shape;205;p24"/>
          <p:cNvPicPr preferRelativeResize="0"/>
          <p:nvPr/>
        </p:nvPicPr>
        <p:blipFill>
          <a:blip r:embed="rId5">
            <a:alphaModFix/>
          </a:blip>
          <a:stretch>
            <a:fillRect/>
          </a:stretch>
        </p:blipFill>
        <p:spPr>
          <a:xfrm>
            <a:off x="2599861" y="1099700"/>
            <a:ext cx="1824338" cy="1244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5"/>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Reconstructions</a:t>
            </a:r>
            <a:endParaRPr/>
          </a:p>
        </p:txBody>
      </p:sp>
      <p:sp>
        <p:nvSpPr>
          <p:cNvPr id="211" name="Google Shape;21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grpSp>
        <p:nvGrpSpPr>
          <p:cNvPr id="212" name="Google Shape;212;p25"/>
          <p:cNvGrpSpPr/>
          <p:nvPr/>
        </p:nvGrpSpPr>
        <p:grpSpPr>
          <a:xfrm>
            <a:off x="231486" y="2874480"/>
            <a:ext cx="8681028" cy="1664905"/>
            <a:chOff x="785600" y="884574"/>
            <a:chExt cx="8797150" cy="1687175"/>
          </a:xfrm>
        </p:grpSpPr>
        <p:pic>
          <p:nvPicPr>
            <p:cNvPr id="213" name="Google Shape;213;p25"/>
            <p:cNvPicPr preferRelativeResize="0"/>
            <p:nvPr/>
          </p:nvPicPr>
          <p:blipFill>
            <a:blip r:embed="rId3">
              <a:alphaModFix/>
            </a:blip>
            <a:stretch>
              <a:fillRect/>
            </a:stretch>
          </p:blipFill>
          <p:spPr>
            <a:xfrm>
              <a:off x="785600" y="884574"/>
              <a:ext cx="2704138" cy="1687175"/>
            </a:xfrm>
            <a:prstGeom prst="rect">
              <a:avLst/>
            </a:prstGeom>
            <a:noFill/>
            <a:ln>
              <a:noFill/>
            </a:ln>
          </p:spPr>
        </p:pic>
        <p:pic>
          <p:nvPicPr>
            <p:cNvPr id="214" name="Google Shape;214;p25"/>
            <p:cNvPicPr preferRelativeResize="0"/>
            <p:nvPr/>
          </p:nvPicPr>
          <p:blipFill>
            <a:blip r:embed="rId4">
              <a:alphaModFix/>
            </a:blip>
            <a:stretch>
              <a:fillRect/>
            </a:stretch>
          </p:blipFill>
          <p:spPr>
            <a:xfrm>
              <a:off x="3489750" y="884575"/>
              <a:ext cx="6093000" cy="1631850"/>
            </a:xfrm>
            <a:prstGeom prst="rect">
              <a:avLst/>
            </a:prstGeom>
            <a:noFill/>
            <a:ln>
              <a:noFill/>
            </a:ln>
          </p:spPr>
        </p:pic>
      </p:grpSp>
      <p:pic>
        <p:nvPicPr>
          <p:cNvPr id="215" name="Google Shape;215;p25"/>
          <p:cNvPicPr preferRelativeResize="0"/>
          <p:nvPr/>
        </p:nvPicPr>
        <p:blipFill>
          <a:blip r:embed="rId5">
            <a:alphaModFix/>
          </a:blip>
          <a:stretch>
            <a:fillRect/>
          </a:stretch>
        </p:blipFill>
        <p:spPr>
          <a:xfrm>
            <a:off x="3717422" y="1559829"/>
            <a:ext cx="4728473" cy="519910"/>
          </a:xfrm>
          <a:prstGeom prst="rect">
            <a:avLst/>
          </a:prstGeom>
          <a:noFill/>
          <a:ln>
            <a:noFill/>
          </a:ln>
        </p:spPr>
      </p:pic>
      <p:pic>
        <p:nvPicPr>
          <p:cNvPr id="216" name="Google Shape;216;p25"/>
          <p:cNvPicPr preferRelativeResize="0"/>
          <p:nvPr/>
        </p:nvPicPr>
        <p:blipFill>
          <a:blip r:embed="rId5">
            <a:alphaModFix/>
          </a:blip>
          <a:stretch>
            <a:fillRect/>
          </a:stretch>
        </p:blipFill>
        <p:spPr>
          <a:xfrm>
            <a:off x="3717422" y="1559829"/>
            <a:ext cx="4728473" cy="519910"/>
          </a:xfrm>
          <a:prstGeom prst="rect">
            <a:avLst/>
          </a:prstGeom>
          <a:noFill/>
          <a:ln>
            <a:noFill/>
          </a:ln>
        </p:spPr>
      </p:pic>
      <p:sp>
        <p:nvSpPr>
          <p:cNvPr id="217" name="Google Shape;217;p25"/>
          <p:cNvSpPr txBox="1"/>
          <p:nvPr/>
        </p:nvSpPr>
        <p:spPr>
          <a:xfrm>
            <a:off x="3357175" y="765100"/>
            <a:ext cx="1482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rgbClr val="000000"/>
                </a:solidFill>
                <a:latin typeface="Calibri"/>
                <a:ea typeface="Calibri"/>
                <a:cs typeface="Calibri"/>
                <a:sym typeface="Calibri"/>
              </a:rPr>
              <a:t>EM Recon in </a:t>
            </a:r>
            <a:r>
              <a:rPr lang="en" i="1">
                <a:solidFill>
                  <a:srgbClr val="000000"/>
                </a:solidFill>
                <a:latin typeface="Calibri"/>
                <a:ea typeface="Calibri"/>
                <a:cs typeface="Calibri"/>
                <a:sym typeface="Calibri"/>
              </a:rPr>
              <a:t>[l</a:t>
            </a:r>
            <a:r>
              <a:rPr lang="en" i="1">
                <a:latin typeface="Calibri"/>
                <a:ea typeface="Calibri"/>
                <a:cs typeface="Calibri"/>
                <a:sym typeface="Calibri"/>
              </a:rPr>
              <a:t>, h</a:t>
            </a:r>
            <a:r>
              <a:rPr lang="en" i="1">
                <a:solidFill>
                  <a:srgbClr val="000000"/>
                </a:solidFill>
                <a:latin typeface="Calibri"/>
                <a:ea typeface="Calibri"/>
                <a:cs typeface="Calibri"/>
                <a:sym typeface="Calibri"/>
              </a:rPr>
              <a:t>]</a:t>
            </a:r>
            <a:endParaRPr sz="1000" i="1"/>
          </a:p>
        </p:txBody>
      </p:sp>
      <p:pic>
        <p:nvPicPr>
          <p:cNvPr id="218" name="Google Shape;218;p25"/>
          <p:cNvPicPr preferRelativeResize="0"/>
          <p:nvPr/>
        </p:nvPicPr>
        <p:blipFill>
          <a:blip r:embed="rId6">
            <a:alphaModFix/>
          </a:blip>
          <a:stretch>
            <a:fillRect/>
          </a:stretch>
        </p:blipFill>
        <p:spPr>
          <a:xfrm>
            <a:off x="231475" y="1300464"/>
            <a:ext cx="1566258" cy="394154"/>
          </a:xfrm>
          <a:prstGeom prst="rect">
            <a:avLst/>
          </a:prstGeom>
          <a:noFill/>
          <a:ln>
            <a:noFill/>
          </a:ln>
        </p:spPr>
      </p:pic>
      <p:pic>
        <p:nvPicPr>
          <p:cNvPr id="219" name="Google Shape;219;p25"/>
          <p:cNvPicPr preferRelativeResize="0"/>
          <p:nvPr/>
        </p:nvPicPr>
        <p:blipFill>
          <a:blip r:embed="rId7">
            <a:alphaModFix/>
          </a:blip>
          <a:stretch>
            <a:fillRect/>
          </a:stretch>
        </p:blipFill>
        <p:spPr>
          <a:xfrm>
            <a:off x="1210450" y="1779501"/>
            <a:ext cx="1959598" cy="221129"/>
          </a:xfrm>
          <a:prstGeom prst="rect">
            <a:avLst/>
          </a:prstGeom>
          <a:noFill/>
          <a:ln>
            <a:noFill/>
          </a:ln>
        </p:spPr>
      </p:pic>
      <p:sp>
        <p:nvSpPr>
          <p:cNvPr id="220" name="Google Shape;220;p25"/>
          <p:cNvSpPr/>
          <p:nvPr/>
        </p:nvSpPr>
        <p:spPr>
          <a:xfrm>
            <a:off x="231475" y="1246688"/>
            <a:ext cx="3047100" cy="939000"/>
          </a:xfrm>
          <a:prstGeom prst="rect">
            <a:avLst/>
          </a:prstGeom>
          <a:solidFill>
            <a:srgbClr val="F0F0F0">
              <a:alpha val="6000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21" name="Google Shape;221;p25"/>
          <p:cNvCxnSpPr/>
          <p:nvPr/>
        </p:nvCxnSpPr>
        <p:spPr>
          <a:xfrm rot="10800000" flipH="1">
            <a:off x="4019125" y="1058925"/>
            <a:ext cx="2100" cy="555300"/>
          </a:xfrm>
          <a:prstGeom prst="straightConnector1">
            <a:avLst/>
          </a:prstGeom>
          <a:noFill/>
          <a:ln w="9525" cap="flat" cmpd="sng">
            <a:solidFill>
              <a:srgbClr val="FF0000"/>
            </a:solidFill>
            <a:prstDash val="solid"/>
            <a:round/>
            <a:headEnd type="none" w="med" len="med"/>
            <a:tailEnd type="triangle" w="med" len="med"/>
          </a:ln>
        </p:spPr>
      </p:cxnSp>
      <p:sp>
        <p:nvSpPr>
          <p:cNvPr id="222" name="Google Shape;222;p25"/>
          <p:cNvSpPr txBox="1"/>
          <p:nvPr/>
        </p:nvSpPr>
        <p:spPr>
          <a:xfrm>
            <a:off x="5703500" y="517300"/>
            <a:ext cx="1755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Calibri"/>
                <a:ea typeface="Calibri"/>
                <a:cs typeface="Calibri"/>
                <a:sym typeface="Calibri"/>
              </a:rPr>
              <a:t>Response in             Freq Band </a:t>
            </a:r>
            <a:r>
              <a:rPr lang="en" i="1">
                <a:solidFill>
                  <a:schemeClr val="dk1"/>
                </a:solidFill>
                <a:latin typeface="Calibri"/>
                <a:ea typeface="Calibri"/>
                <a:cs typeface="Calibri"/>
                <a:sym typeface="Calibri"/>
              </a:rPr>
              <a:t>[l, h]</a:t>
            </a:r>
            <a:endParaRPr sz="1000" i="1"/>
          </a:p>
        </p:txBody>
      </p:sp>
      <p:cxnSp>
        <p:nvCxnSpPr>
          <p:cNvPr id="223" name="Google Shape;223;p25"/>
          <p:cNvCxnSpPr/>
          <p:nvPr/>
        </p:nvCxnSpPr>
        <p:spPr>
          <a:xfrm rot="10800000" flipH="1">
            <a:off x="6346925" y="1113500"/>
            <a:ext cx="2100" cy="666000"/>
          </a:xfrm>
          <a:prstGeom prst="straightConnector1">
            <a:avLst/>
          </a:prstGeom>
          <a:noFill/>
          <a:ln w="9525" cap="flat" cmpd="sng">
            <a:solidFill>
              <a:srgbClr val="FF0000"/>
            </a:solidFill>
            <a:prstDash val="solid"/>
            <a:round/>
            <a:headEnd type="none" w="med" len="med"/>
            <a:tailEnd type="triangle" w="med" len="med"/>
          </a:ln>
        </p:spPr>
      </p:cxnSp>
      <p:cxnSp>
        <p:nvCxnSpPr>
          <p:cNvPr id="224" name="Google Shape;224;p25"/>
          <p:cNvCxnSpPr/>
          <p:nvPr/>
        </p:nvCxnSpPr>
        <p:spPr>
          <a:xfrm rot="10800000">
            <a:off x="7356575" y="1446800"/>
            <a:ext cx="2400" cy="332700"/>
          </a:xfrm>
          <a:prstGeom prst="straightConnector1">
            <a:avLst/>
          </a:prstGeom>
          <a:noFill/>
          <a:ln w="9525" cap="flat" cmpd="sng">
            <a:solidFill>
              <a:srgbClr val="FF0000"/>
            </a:solidFill>
            <a:prstDash val="solid"/>
            <a:round/>
            <a:headEnd type="none" w="med" len="med"/>
            <a:tailEnd type="triangle" w="med" len="med"/>
          </a:ln>
        </p:spPr>
      </p:cxnSp>
      <p:sp>
        <p:nvSpPr>
          <p:cNvPr id="225" name="Google Shape;225;p25"/>
          <p:cNvSpPr txBox="1"/>
          <p:nvPr/>
        </p:nvSpPr>
        <p:spPr>
          <a:xfrm>
            <a:off x="6702875" y="1136475"/>
            <a:ext cx="15663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Calibri"/>
                <a:ea typeface="Calibri"/>
                <a:cs typeface="Calibri"/>
                <a:sym typeface="Calibri"/>
              </a:rPr>
              <a:t>Interface Protocol</a:t>
            </a:r>
            <a:endParaRPr sz="1000" i="1"/>
          </a:p>
        </p:txBody>
      </p:sp>
      <p:sp>
        <p:nvSpPr>
          <p:cNvPr id="226" name="Google Shape;226;p25"/>
          <p:cNvSpPr txBox="1"/>
          <p:nvPr/>
        </p:nvSpPr>
        <p:spPr>
          <a:xfrm>
            <a:off x="5079963" y="2173413"/>
            <a:ext cx="20034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Calibri"/>
                <a:ea typeface="Calibri"/>
                <a:cs typeface="Calibri"/>
                <a:sym typeface="Calibri"/>
              </a:rPr>
              <a:t>Clock Interference</a:t>
            </a:r>
            <a:endParaRPr sz="1000" i="1"/>
          </a:p>
        </p:txBody>
      </p:sp>
      <p:cxnSp>
        <p:nvCxnSpPr>
          <p:cNvPr id="227" name="Google Shape;227;p25"/>
          <p:cNvCxnSpPr/>
          <p:nvPr/>
        </p:nvCxnSpPr>
        <p:spPr>
          <a:xfrm flipH="1">
            <a:off x="5747225" y="1964825"/>
            <a:ext cx="2400" cy="332700"/>
          </a:xfrm>
          <a:prstGeom prst="straightConnector1">
            <a:avLst/>
          </a:prstGeom>
          <a:noFill/>
          <a:ln w="9525" cap="flat" cmpd="sng">
            <a:solidFill>
              <a:srgbClr val="FF0000"/>
            </a:solidFill>
            <a:prstDash val="solid"/>
            <a:round/>
            <a:headEnd type="none" w="med" len="med"/>
            <a:tailEnd type="triangle" w="med" len="med"/>
          </a:ln>
        </p:spPr>
      </p:cxnSp>
      <p:cxnSp>
        <p:nvCxnSpPr>
          <p:cNvPr id="228" name="Google Shape;228;p25"/>
          <p:cNvCxnSpPr/>
          <p:nvPr/>
        </p:nvCxnSpPr>
        <p:spPr>
          <a:xfrm rot="10800000">
            <a:off x="5273700" y="1409650"/>
            <a:ext cx="2400" cy="332700"/>
          </a:xfrm>
          <a:prstGeom prst="straightConnector1">
            <a:avLst/>
          </a:prstGeom>
          <a:noFill/>
          <a:ln w="9525" cap="flat" cmpd="sng">
            <a:solidFill>
              <a:srgbClr val="FF0000"/>
            </a:solidFill>
            <a:prstDash val="solid"/>
            <a:round/>
            <a:headEnd type="none" w="med" len="med"/>
            <a:tailEnd type="triangle" w="med" len="med"/>
          </a:ln>
        </p:spPr>
      </p:cxnSp>
      <p:sp>
        <p:nvSpPr>
          <p:cNvPr id="229" name="Google Shape;229;p25"/>
          <p:cNvSpPr txBox="1"/>
          <p:nvPr/>
        </p:nvSpPr>
        <p:spPr>
          <a:xfrm>
            <a:off x="4996550" y="1058325"/>
            <a:ext cx="6402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Calibri"/>
                <a:ea typeface="Calibri"/>
                <a:cs typeface="Calibri"/>
                <a:sym typeface="Calibri"/>
              </a:rPr>
              <a:t>Noise </a:t>
            </a:r>
            <a:endParaRPr/>
          </a:p>
        </p:txBody>
      </p:sp>
      <p:pic>
        <p:nvPicPr>
          <p:cNvPr id="230" name="Google Shape;230;p25"/>
          <p:cNvPicPr preferRelativeResize="0"/>
          <p:nvPr/>
        </p:nvPicPr>
        <p:blipFill>
          <a:blip r:embed="rId8">
            <a:alphaModFix/>
          </a:blip>
          <a:stretch>
            <a:fillRect/>
          </a:stretch>
        </p:blipFill>
        <p:spPr>
          <a:xfrm>
            <a:off x="4486450" y="1622700"/>
            <a:ext cx="548700" cy="394150"/>
          </a:xfrm>
          <a:prstGeom prst="rect">
            <a:avLst/>
          </a:prstGeom>
          <a:noFill/>
          <a:ln>
            <a:noFill/>
          </a:ln>
        </p:spPr>
      </p:pic>
      <p:pic>
        <p:nvPicPr>
          <p:cNvPr id="231" name="Google Shape;231;p25"/>
          <p:cNvPicPr preferRelativeResize="0"/>
          <p:nvPr/>
        </p:nvPicPr>
        <p:blipFill>
          <a:blip r:embed="rId9">
            <a:alphaModFix/>
          </a:blip>
          <a:stretch>
            <a:fillRect/>
          </a:stretch>
        </p:blipFill>
        <p:spPr>
          <a:xfrm>
            <a:off x="4784715" y="1694625"/>
            <a:ext cx="259071" cy="268575"/>
          </a:xfrm>
          <a:prstGeom prst="rect">
            <a:avLst/>
          </a:prstGeom>
          <a:noFill/>
          <a:ln>
            <a:noFill/>
          </a:ln>
        </p:spPr>
      </p:pic>
      <p:cxnSp>
        <p:nvCxnSpPr>
          <p:cNvPr id="232" name="Google Shape;232;p25"/>
          <p:cNvCxnSpPr/>
          <p:nvPr/>
        </p:nvCxnSpPr>
        <p:spPr>
          <a:xfrm>
            <a:off x="4915450" y="2016850"/>
            <a:ext cx="2400" cy="8100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6"/>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Susceptible Devices: Home Cams</a:t>
            </a:r>
            <a:endParaRPr/>
          </a:p>
        </p:txBody>
      </p:sp>
      <p:sp>
        <p:nvSpPr>
          <p:cNvPr id="238" name="Google Shape;23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grpSp>
        <p:nvGrpSpPr>
          <p:cNvPr id="239" name="Google Shape;239;p26"/>
          <p:cNvGrpSpPr/>
          <p:nvPr/>
        </p:nvGrpSpPr>
        <p:grpSpPr>
          <a:xfrm>
            <a:off x="5176922" y="1316525"/>
            <a:ext cx="3581373" cy="3040879"/>
            <a:chOff x="5089045" y="1390800"/>
            <a:chExt cx="3365635" cy="2857700"/>
          </a:xfrm>
        </p:grpSpPr>
        <p:pic>
          <p:nvPicPr>
            <p:cNvPr id="240" name="Google Shape;240;p26"/>
            <p:cNvPicPr preferRelativeResize="0"/>
            <p:nvPr/>
          </p:nvPicPr>
          <p:blipFill>
            <a:blip r:embed="rId3">
              <a:alphaModFix/>
            </a:blip>
            <a:stretch>
              <a:fillRect/>
            </a:stretch>
          </p:blipFill>
          <p:spPr>
            <a:xfrm>
              <a:off x="5089045" y="1390800"/>
              <a:ext cx="3365635" cy="2857700"/>
            </a:xfrm>
            <a:prstGeom prst="rect">
              <a:avLst/>
            </a:prstGeom>
            <a:noFill/>
            <a:ln>
              <a:noFill/>
            </a:ln>
          </p:spPr>
        </p:pic>
        <p:sp>
          <p:nvSpPr>
            <p:cNvPr id="241" name="Google Shape;241;p26"/>
            <p:cNvSpPr txBox="1"/>
            <p:nvPr/>
          </p:nvSpPr>
          <p:spPr>
            <a:xfrm>
              <a:off x="6638901" y="2882963"/>
              <a:ext cx="1328400" cy="43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highlight>
                    <a:srgbClr val="D9D9D9"/>
                  </a:highlight>
                  <a:latin typeface="Calibri"/>
                  <a:ea typeface="Calibri"/>
                  <a:cs typeface="Calibri"/>
                  <a:sym typeface="Calibri"/>
                </a:rPr>
                <a:t>Home Cam (6)</a:t>
              </a:r>
              <a:endParaRPr sz="1500">
                <a:highlight>
                  <a:srgbClr val="D9D9D9"/>
                </a:highlight>
                <a:latin typeface="Calibri"/>
                <a:ea typeface="Calibri"/>
                <a:cs typeface="Calibri"/>
                <a:sym typeface="Calibri"/>
              </a:endParaRPr>
            </a:p>
          </p:txBody>
        </p:sp>
      </p:grpSp>
      <p:pic>
        <p:nvPicPr>
          <p:cNvPr id="242" name="Google Shape;242;p26"/>
          <p:cNvPicPr preferRelativeResize="0"/>
          <p:nvPr/>
        </p:nvPicPr>
        <p:blipFill>
          <a:blip r:embed="rId4">
            <a:alphaModFix/>
          </a:blip>
          <a:stretch>
            <a:fillRect/>
          </a:stretch>
        </p:blipFill>
        <p:spPr>
          <a:xfrm>
            <a:off x="8356100" y="889025"/>
            <a:ext cx="493550" cy="493550"/>
          </a:xfrm>
          <a:prstGeom prst="rect">
            <a:avLst/>
          </a:prstGeom>
          <a:noFill/>
          <a:ln>
            <a:noFill/>
          </a:ln>
        </p:spPr>
      </p:pic>
      <p:pic>
        <p:nvPicPr>
          <p:cNvPr id="243" name="Google Shape;243;p26"/>
          <p:cNvPicPr preferRelativeResize="0"/>
          <p:nvPr/>
        </p:nvPicPr>
        <p:blipFill>
          <a:blip r:embed="rId5">
            <a:alphaModFix/>
          </a:blip>
          <a:stretch>
            <a:fillRect/>
          </a:stretch>
        </p:blipFill>
        <p:spPr>
          <a:xfrm>
            <a:off x="6895575" y="822975"/>
            <a:ext cx="912523" cy="324250"/>
          </a:xfrm>
          <a:prstGeom prst="rect">
            <a:avLst/>
          </a:prstGeom>
          <a:noFill/>
          <a:ln>
            <a:noFill/>
          </a:ln>
        </p:spPr>
      </p:pic>
      <p:pic>
        <p:nvPicPr>
          <p:cNvPr id="244" name="Google Shape;244;p26"/>
          <p:cNvPicPr preferRelativeResize="0"/>
          <p:nvPr/>
        </p:nvPicPr>
        <p:blipFill>
          <a:blip r:embed="rId6">
            <a:alphaModFix/>
          </a:blip>
          <a:stretch>
            <a:fillRect/>
          </a:stretch>
        </p:blipFill>
        <p:spPr>
          <a:xfrm>
            <a:off x="5371000" y="889025"/>
            <a:ext cx="493550" cy="493550"/>
          </a:xfrm>
          <a:prstGeom prst="rect">
            <a:avLst/>
          </a:prstGeom>
          <a:noFill/>
          <a:ln>
            <a:noFill/>
          </a:ln>
        </p:spPr>
      </p:pic>
      <p:pic>
        <p:nvPicPr>
          <p:cNvPr id="245" name="Google Shape;245;p26"/>
          <p:cNvPicPr preferRelativeResize="0"/>
          <p:nvPr/>
        </p:nvPicPr>
        <p:blipFill>
          <a:blip r:embed="rId7">
            <a:alphaModFix/>
          </a:blip>
          <a:stretch>
            <a:fillRect/>
          </a:stretch>
        </p:blipFill>
        <p:spPr>
          <a:xfrm>
            <a:off x="6895576" y="1147230"/>
            <a:ext cx="792376" cy="186873"/>
          </a:xfrm>
          <a:prstGeom prst="rect">
            <a:avLst/>
          </a:prstGeom>
          <a:noFill/>
          <a:ln>
            <a:noFill/>
          </a:ln>
        </p:spPr>
      </p:pic>
      <p:pic>
        <p:nvPicPr>
          <p:cNvPr id="246" name="Google Shape;246;p26"/>
          <p:cNvPicPr preferRelativeResize="0"/>
          <p:nvPr/>
        </p:nvPicPr>
        <p:blipFill>
          <a:blip r:embed="rId8">
            <a:alphaModFix/>
          </a:blip>
          <a:stretch>
            <a:fillRect/>
          </a:stretch>
        </p:blipFill>
        <p:spPr>
          <a:xfrm>
            <a:off x="5891784" y="973674"/>
            <a:ext cx="976558" cy="324249"/>
          </a:xfrm>
          <a:prstGeom prst="rect">
            <a:avLst/>
          </a:prstGeom>
          <a:noFill/>
          <a:ln>
            <a:noFill/>
          </a:ln>
        </p:spPr>
      </p:pic>
      <p:pic>
        <p:nvPicPr>
          <p:cNvPr id="247" name="Google Shape;247;p26"/>
          <p:cNvPicPr preferRelativeResize="0"/>
          <p:nvPr/>
        </p:nvPicPr>
        <p:blipFill>
          <a:blip r:embed="rId9">
            <a:alphaModFix/>
          </a:blip>
          <a:stretch>
            <a:fillRect/>
          </a:stretch>
        </p:blipFill>
        <p:spPr>
          <a:xfrm>
            <a:off x="7656050" y="912941"/>
            <a:ext cx="792376" cy="445709"/>
          </a:xfrm>
          <a:prstGeom prst="rect">
            <a:avLst/>
          </a:prstGeom>
          <a:noFill/>
          <a:ln>
            <a:noFill/>
          </a:ln>
        </p:spPr>
      </p:pic>
      <p:pic>
        <p:nvPicPr>
          <p:cNvPr id="248" name="Google Shape;248;p26"/>
          <p:cNvPicPr preferRelativeResize="0"/>
          <p:nvPr/>
        </p:nvPicPr>
        <p:blipFill>
          <a:blip r:embed="rId10">
            <a:alphaModFix/>
          </a:blip>
          <a:stretch>
            <a:fillRect/>
          </a:stretch>
        </p:blipFill>
        <p:spPr>
          <a:xfrm>
            <a:off x="365025" y="1149150"/>
            <a:ext cx="4167241" cy="186875"/>
          </a:xfrm>
          <a:prstGeom prst="rect">
            <a:avLst/>
          </a:prstGeom>
          <a:noFill/>
          <a:ln>
            <a:noFill/>
          </a:ln>
        </p:spPr>
      </p:pic>
      <p:pic>
        <p:nvPicPr>
          <p:cNvPr id="249" name="Google Shape;249;p26"/>
          <p:cNvPicPr preferRelativeResize="0"/>
          <p:nvPr/>
        </p:nvPicPr>
        <p:blipFill>
          <a:blip r:embed="rId11">
            <a:alphaModFix/>
          </a:blip>
          <a:stretch>
            <a:fillRect/>
          </a:stretch>
        </p:blipFill>
        <p:spPr>
          <a:xfrm>
            <a:off x="365025" y="1394350"/>
            <a:ext cx="2115725" cy="847225"/>
          </a:xfrm>
          <a:prstGeom prst="rect">
            <a:avLst/>
          </a:prstGeom>
          <a:noFill/>
          <a:ln>
            <a:noFill/>
          </a:ln>
        </p:spPr>
      </p:pic>
      <p:pic>
        <p:nvPicPr>
          <p:cNvPr id="250" name="Google Shape;250;p26"/>
          <p:cNvPicPr preferRelativeResize="0"/>
          <p:nvPr/>
        </p:nvPicPr>
        <p:blipFill>
          <a:blip r:embed="rId12">
            <a:alphaModFix/>
          </a:blip>
          <a:stretch>
            <a:fillRect/>
          </a:stretch>
        </p:blipFill>
        <p:spPr>
          <a:xfrm>
            <a:off x="2555700" y="1394350"/>
            <a:ext cx="2016301" cy="847225"/>
          </a:xfrm>
          <a:prstGeom prst="rect">
            <a:avLst/>
          </a:prstGeom>
          <a:noFill/>
          <a:ln>
            <a:noFill/>
          </a:ln>
        </p:spPr>
      </p:pic>
      <p:pic>
        <p:nvPicPr>
          <p:cNvPr id="251" name="Google Shape;251;p26"/>
          <p:cNvPicPr preferRelativeResize="0"/>
          <p:nvPr/>
        </p:nvPicPr>
        <p:blipFill>
          <a:blip r:embed="rId13">
            <a:alphaModFix/>
          </a:blip>
          <a:stretch>
            <a:fillRect/>
          </a:stretch>
        </p:blipFill>
        <p:spPr>
          <a:xfrm>
            <a:off x="2557487" y="2299900"/>
            <a:ext cx="2014513" cy="847225"/>
          </a:xfrm>
          <a:prstGeom prst="rect">
            <a:avLst/>
          </a:prstGeom>
          <a:noFill/>
          <a:ln>
            <a:noFill/>
          </a:ln>
        </p:spPr>
      </p:pic>
      <p:pic>
        <p:nvPicPr>
          <p:cNvPr id="252" name="Google Shape;252;p26"/>
          <p:cNvPicPr preferRelativeResize="0"/>
          <p:nvPr/>
        </p:nvPicPr>
        <p:blipFill>
          <a:blip r:embed="rId14">
            <a:alphaModFix/>
          </a:blip>
          <a:stretch>
            <a:fillRect/>
          </a:stretch>
        </p:blipFill>
        <p:spPr>
          <a:xfrm>
            <a:off x="2557475" y="3147125"/>
            <a:ext cx="2014516" cy="847225"/>
          </a:xfrm>
          <a:prstGeom prst="rect">
            <a:avLst/>
          </a:prstGeom>
          <a:noFill/>
          <a:ln>
            <a:noFill/>
          </a:ln>
        </p:spPr>
      </p:pic>
      <p:sp>
        <p:nvSpPr>
          <p:cNvPr id="253" name="Google Shape;253;p26"/>
          <p:cNvSpPr/>
          <p:nvPr/>
        </p:nvSpPr>
        <p:spPr>
          <a:xfrm rot="1247851">
            <a:off x="7436354" y="1335674"/>
            <a:ext cx="1316373" cy="2850308"/>
          </a:xfrm>
          <a:prstGeom prst="ellipse">
            <a:avLst/>
          </a:prstGeom>
          <a:solidFill>
            <a:srgbClr val="EF8888">
              <a:alpha val="234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4" name="Google Shape;254;p26"/>
          <p:cNvPicPr preferRelativeResize="0"/>
          <p:nvPr/>
        </p:nvPicPr>
        <p:blipFill>
          <a:blip r:embed="rId15">
            <a:alphaModFix/>
          </a:blip>
          <a:stretch>
            <a:fillRect/>
          </a:stretch>
        </p:blipFill>
        <p:spPr>
          <a:xfrm>
            <a:off x="365027" y="2508125"/>
            <a:ext cx="1282023" cy="1288675"/>
          </a:xfrm>
          <a:prstGeom prst="rect">
            <a:avLst/>
          </a:prstGeom>
          <a:noFill/>
          <a:ln>
            <a:noFill/>
          </a:ln>
        </p:spPr>
      </p:pic>
      <p:sp>
        <p:nvSpPr>
          <p:cNvPr id="255" name="Google Shape;255;p26"/>
          <p:cNvSpPr txBox="1"/>
          <p:nvPr/>
        </p:nvSpPr>
        <p:spPr>
          <a:xfrm>
            <a:off x="365025" y="3728100"/>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chemeClr val="dk1"/>
                </a:solidFill>
                <a:latin typeface="Calibri"/>
                <a:ea typeface="Calibri"/>
                <a:cs typeface="Calibri"/>
                <a:sym typeface="Calibri"/>
              </a:rPr>
              <a:t>Smart Screen   Spy/USB Cam</a:t>
            </a:r>
            <a:endParaRPr sz="1000"/>
          </a:p>
        </p:txBody>
      </p:sp>
      <p:pic>
        <p:nvPicPr>
          <p:cNvPr id="256" name="Google Shape;256;p26"/>
          <p:cNvPicPr preferRelativeResize="0"/>
          <p:nvPr/>
        </p:nvPicPr>
        <p:blipFill>
          <a:blip r:embed="rId16">
            <a:alphaModFix/>
          </a:blip>
          <a:stretch>
            <a:fillRect/>
          </a:stretch>
        </p:blipFill>
        <p:spPr>
          <a:xfrm>
            <a:off x="1710650" y="3191153"/>
            <a:ext cx="670525" cy="605635"/>
          </a:xfrm>
          <a:prstGeom prst="rect">
            <a:avLst/>
          </a:prstGeom>
          <a:noFill/>
          <a:ln>
            <a:noFill/>
          </a:ln>
        </p:spPr>
      </p:pic>
      <p:pic>
        <p:nvPicPr>
          <p:cNvPr id="257" name="Google Shape;257;p26"/>
          <p:cNvPicPr preferRelativeResize="0"/>
          <p:nvPr/>
        </p:nvPicPr>
        <p:blipFill>
          <a:blip r:embed="rId17">
            <a:alphaModFix/>
          </a:blip>
          <a:stretch>
            <a:fillRect/>
          </a:stretch>
        </p:blipFill>
        <p:spPr>
          <a:xfrm>
            <a:off x="1710649" y="2508127"/>
            <a:ext cx="670537" cy="6830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7"/>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Susceptible Devices: Dash Cams</a:t>
            </a:r>
            <a:endParaRPr/>
          </a:p>
        </p:txBody>
      </p:sp>
      <p:sp>
        <p:nvSpPr>
          <p:cNvPr id="263" name="Google Shape;26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grpSp>
        <p:nvGrpSpPr>
          <p:cNvPr id="264" name="Google Shape;264;p27"/>
          <p:cNvGrpSpPr/>
          <p:nvPr/>
        </p:nvGrpSpPr>
        <p:grpSpPr>
          <a:xfrm>
            <a:off x="5176922" y="1316525"/>
            <a:ext cx="3581373" cy="3040879"/>
            <a:chOff x="5089045" y="1390800"/>
            <a:chExt cx="3365635" cy="2857700"/>
          </a:xfrm>
        </p:grpSpPr>
        <p:pic>
          <p:nvPicPr>
            <p:cNvPr id="265" name="Google Shape;265;p27"/>
            <p:cNvPicPr preferRelativeResize="0"/>
            <p:nvPr/>
          </p:nvPicPr>
          <p:blipFill>
            <a:blip r:embed="rId3">
              <a:alphaModFix/>
            </a:blip>
            <a:stretch>
              <a:fillRect/>
            </a:stretch>
          </p:blipFill>
          <p:spPr>
            <a:xfrm>
              <a:off x="5089045" y="1390800"/>
              <a:ext cx="3365635" cy="2857700"/>
            </a:xfrm>
            <a:prstGeom prst="rect">
              <a:avLst/>
            </a:prstGeom>
            <a:noFill/>
            <a:ln>
              <a:noFill/>
            </a:ln>
          </p:spPr>
        </p:pic>
        <p:sp>
          <p:nvSpPr>
            <p:cNvPr id="266" name="Google Shape;266;p27"/>
            <p:cNvSpPr txBox="1"/>
            <p:nvPr/>
          </p:nvSpPr>
          <p:spPr>
            <a:xfrm>
              <a:off x="5811576" y="2352150"/>
              <a:ext cx="1328400" cy="43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highlight>
                    <a:srgbClr val="D9D9D9"/>
                  </a:highlight>
                  <a:latin typeface="Calibri"/>
                  <a:ea typeface="Calibri"/>
                  <a:cs typeface="Calibri"/>
                  <a:sym typeface="Calibri"/>
                </a:rPr>
                <a:t>Dash Cam (2)</a:t>
              </a:r>
              <a:endParaRPr sz="1500">
                <a:highlight>
                  <a:srgbClr val="D9D9D9"/>
                </a:highlight>
                <a:latin typeface="Calibri"/>
                <a:ea typeface="Calibri"/>
                <a:cs typeface="Calibri"/>
                <a:sym typeface="Calibri"/>
              </a:endParaRPr>
            </a:p>
          </p:txBody>
        </p:sp>
      </p:grpSp>
      <p:pic>
        <p:nvPicPr>
          <p:cNvPr id="267" name="Google Shape;267;p27"/>
          <p:cNvPicPr preferRelativeResize="0"/>
          <p:nvPr/>
        </p:nvPicPr>
        <p:blipFill>
          <a:blip r:embed="rId4">
            <a:alphaModFix/>
          </a:blip>
          <a:stretch>
            <a:fillRect/>
          </a:stretch>
        </p:blipFill>
        <p:spPr>
          <a:xfrm>
            <a:off x="8356100" y="889025"/>
            <a:ext cx="493550" cy="493550"/>
          </a:xfrm>
          <a:prstGeom prst="rect">
            <a:avLst/>
          </a:prstGeom>
          <a:noFill/>
          <a:ln>
            <a:noFill/>
          </a:ln>
        </p:spPr>
      </p:pic>
      <p:pic>
        <p:nvPicPr>
          <p:cNvPr id="268" name="Google Shape;268;p27"/>
          <p:cNvPicPr preferRelativeResize="0"/>
          <p:nvPr/>
        </p:nvPicPr>
        <p:blipFill>
          <a:blip r:embed="rId5">
            <a:alphaModFix/>
          </a:blip>
          <a:stretch>
            <a:fillRect/>
          </a:stretch>
        </p:blipFill>
        <p:spPr>
          <a:xfrm>
            <a:off x="6895575" y="822975"/>
            <a:ext cx="912523" cy="324250"/>
          </a:xfrm>
          <a:prstGeom prst="rect">
            <a:avLst/>
          </a:prstGeom>
          <a:noFill/>
          <a:ln>
            <a:noFill/>
          </a:ln>
        </p:spPr>
      </p:pic>
      <p:pic>
        <p:nvPicPr>
          <p:cNvPr id="269" name="Google Shape;269;p27"/>
          <p:cNvPicPr preferRelativeResize="0"/>
          <p:nvPr/>
        </p:nvPicPr>
        <p:blipFill>
          <a:blip r:embed="rId6">
            <a:alphaModFix/>
          </a:blip>
          <a:stretch>
            <a:fillRect/>
          </a:stretch>
        </p:blipFill>
        <p:spPr>
          <a:xfrm>
            <a:off x="5371000" y="889025"/>
            <a:ext cx="493550" cy="493550"/>
          </a:xfrm>
          <a:prstGeom prst="rect">
            <a:avLst/>
          </a:prstGeom>
          <a:noFill/>
          <a:ln>
            <a:noFill/>
          </a:ln>
        </p:spPr>
      </p:pic>
      <p:pic>
        <p:nvPicPr>
          <p:cNvPr id="270" name="Google Shape;270;p27"/>
          <p:cNvPicPr preferRelativeResize="0"/>
          <p:nvPr/>
        </p:nvPicPr>
        <p:blipFill>
          <a:blip r:embed="rId7">
            <a:alphaModFix/>
          </a:blip>
          <a:stretch>
            <a:fillRect/>
          </a:stretch>
        </p:blipFill>
        <p:spPr>
          <a:xfrm>
            <a:off x="6895576" y="1147230"/>
            <a:ext cx="792376" cy="186873"/>
          </a:xfrm>
          <a:prstGeom prst="rect">
            <a:avLst/>
          </a:prstGeom>
          <a:noFill/>
          <a:ln>
            <a:noFill/>
          </a:ln>
        </p:spPr>
      </p:pic>
      <p:pic>
        <p:nvPicPr>
          <p:cNvPr id="271" name="Google Shape;271;p27"/>
          <p:cNvPicPr preferRelativeResize="0"/>
          <p:nvPr/>
        </p:nvPicPr>
        <p:blipFill>
          <a:blip r:embed="rId8">
            <a:alphaModFix/>
          </a:blip>
          <a:stretch>
            <a:fillRect/>
          </a:stretch>
        </p:blipFill>
        <p:spPr>
          <a:xfrm>
            <a:off x="5891784" y="973674"/>
            <a:ext cx="976558" cy="324249"/>
          </a:xfrm>
          <a:prstGeom prst="rect">
            <a:avLst/>
          </a:prstGeom>
          <a:noFill/>
          <a:ln>
            <a:noFill/>
          </a:ln>
        </p:spPr>
      </p:pic>
      <p:pic>
        <p:nvPicPr>
          <p:cNvPr id="272" name="Google Shape;272;p27"/>
          <p:cNvPicPr preferRelativeResize="0"/>
          <p:nvPr/>
        </p:nvPicPr>
        <p:blipFill>
          <a:blip r:embed="rId9">
            <a:alphaModFix/>
          </a:blip>
          <a:stretch>
            <a:fillRect/>
          </a:stretch>
        </p:blipFill>
        <p:spPr>
          <a:xfrm>
            <a:off x="7656050" y="912941"/>
            <a:ext cx="792376" cy="445709"/>
          </a:xfrm>
          <a:prstGeom prst="rect">
            <a:avLst/>
          </a:prstGeom>
          <a:noFill/>
          <a:ln>
            <a:noFill/>
          </a:ln>
        </p:spPr>
      </p:pic>
      <p:sp>
        <p:nvSpPr>
          <p:cNvPr id="273" name="Google Shape;273;p27"/>
          <p:cNvSpPr/>
          <p:nvPr/>
        </p:nvSpPr>
        <p:spPr>
          <a:xfrm rot="1247851">
            <a:off x="6436603" y="1905756"/>
            <a:ext cx="1316373" cy="1353139"/>
          </a:xfrm>
          <a:prstGeom prst="ellipse">
            <a:avLst/>
          </a:prstGeom>
          <a:solidFill>
            <a:srgbClr val="EF8888">
              <a:alpha val="234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74" name="Google Shape;274;p27"/>
          <p:cNvPicPr preferRelativeResize="0"/>
          <p:nvPr/>
        </p:nvPicPr>
        <p:blipFill>
          <a:blip r:embed="rId10">
            <a:alphaModFix/>
          </a:blip>
          <a:stretch>
            <a:fillRect/>
          </a:stretch>
        </p:blipFill>
        <p:spPr>
          <a:xfrm>
            <a:off x="365025" y="1149150"/>
            <a:ext cx="4167241" cy="186875"/>
          </a:xfrm>
          <a:prstGeom prst="rect">
            <a:avLst/>
          </a:prstGeom>
          <a:noFill/>
          <a:ln>
            <a:noFill/>
          </a:ln>
        </p:spPr>
      </p:pic>
      <p:pic>
        <p:nvPicPr>
          <p:cNvPr id="275" name="Google Shape;275;p27"/>
          <p:cNvPicPr preferRelativeResize="0"/>
          <p:nvPr/>
        </p:nvPicPr>
        <p:blipFill>
          <a:blip r:embed="rId11">
            <a:alphaModFix/>
          </a:blip>
          <a:stretch>
            <a:fillRect/>
          </a:stretch>
        </p:blipFill>
        <p:spPr>
          <a:xfrm>
            <a:off x="365018" y="1394350"/>
            <a:ext cx="2134200" cy="847225"/>
          </a:xfrm>
          <a:prstGeom prst="rect">
            <a:avLst/>
          </a:prstGeom>
          <a:noFill/>
          <a:ln>
            <a:noFill/>
          </a:ln>
        </p:spPr>
      </p:pic>
      <p:pic>
        <p:nvPicPr>
          <p:cNvPr id="276" name="Google Shape;276;p27"/>
          <p:cNvPicPr preferRelativeResize="0"/>
          <p:nvPr/>
        </p:nvPicPr>
        <p:blipFill>
          <a:blip r:embed="rId12">
            <a:alphaModFix/>
          </a:blip>
          <a:stretch>
            <a:fillRect/>
          </a:stretch>
        </p:blipFill>
        <p:spPr>
          <a:xfrm>
            <a:off x="2557468" y="1403093"/>
            <a:ext cx="1994176" cy="847225"/>
          </a:xfrm>
          <a:prstGeom prst="rect">
            <a:avLst/>
          </a:prstGeom>
          <a:noFill/>
          <a:ln>
            <a:noFill/>
          </a:ln>
        </p:spPr>
      </p:pic>
      <p:pic>
        <p:nvPicPr>
          <p:cNvPr id="277" name="Google Shape;277;p27"/>
          <p:cNvPicPr preferRelativeResize="0"/>
          <p:nvPr/>
        </p:nvPicPr>
        <p:blipFill>
          <a:blip r:embed="rId13">
            <a:alphaModFix/>
          </a:blip>
          <a:stretch>
            <a:fillRect/>
          </a:stretch>
        </p:blipFill>
        <p:spPr>
          <a:xfrm>
            <a:off x="2557474" y="2274925"/>
            <a:ext cx="2002169" cy="847225"/>
          </a:xfrm>
          <a:prstGeom prst="rect">
            <a:avLst/>
          </a:prstGeom>
          <a:noFill/>
          <a:ln>
            <a:noFill/>
          </a:ln>
        </p:spPr>
      </p:pic>
      <p:pic>
        <p:nvPicPr>
          <p:cNvPr id="278" name="Google Shape;278;p27"/>
          <p:cNvPicPr preferRelativeResize="0"/>
          <p:nvPr/>
        </p:nvPicPr>
        <p:blipFill>
          <a:blip r:embed="rId14">
            <a:alphaModFix/>
          </a:blip>
          <a:stretch>
            <a:fillRect/>
          </a:stretch>
        </p:blipFill>
        <p:spPr>
          <a:xfrm>
            <a:off x="2557474" y="3146749"/>
            <a:ext cx="2002175" cy="843226"/>
          </a:xfrm>
          <a:prstGeom prst="rect">
            <a:avLst/>
          </a:prstGeom>
          <a:noFill/>
          <a:ln>
            <a:noFill/>
          </a:ln>
        </p:spPr>
      </p:pic>
      <p:pic>
        <p:nvPicPr>
          <p:cNvPr id="279" name="Google Shape;279;p27"/>
          <p:cNvPicPr preferRelativeResize="0"/>
          <p:nvPr/>
        </p:nvPicPr>
        <p:blipFill>
          <a:blip r:embed="rId15">
            <a:alphaModFix/>
          </a:blip>
          <a:stretch>
            <a:fillRect/>
          </a:stretch>
        </p:blipFill>
        <p:spPr>
          <a:xfrm>
            <a:off x="689231" y="2472771"/>
            <a:ext cx="1485782" cy="1441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8"/>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Susceptible Devices: Smartphone Cams</a:t>
            </a:r>
            <a:endParaRPr/>
          </a:p>
        </p:txBody>
      </p:sp>
      <p:sp>
        <p:nvSpPr>
          <p:cNvPr id="285" name="Google Shape;285;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grpSp>
        <p:nvGrpSpPr>
          <p:cNvPr id="286" name="Google Shape;286;p28"/>
          <p:cNvGrpSpPr/>
          <p:nvPr/>
        </p:nvGrpSpPr>
        <p:grpSpPr>
          <a:xfrm>
            <a:off x="5176922" y="1316525"/>
            <a:ext cx="3581373" cy="3040879"/>
            <a:chOff x="5089045" y="1390800"/>
            <a:chExt cx="3365635" cy="2857700"/>
          </a:xfrm>
        </p:grpSpPr>
        <p:pic>
          <p:nvPicPr>
            <p:cNvPr id="287" name="Google Shape;287;p28"/>
            <p:cNvPicPr preferRelativeResize="0"/>
            <p:nvPr/>
          </p:nvPicPr>
          <p:blipFill>
            <a:blip r:embed="rId3">
              <a:alphaModFix/>
            </a:blip>
            <a:stretch>
              <a:fillRect/>
            </a:stretch>
          </p:blipFill>
          <p:spPr>
            <a:xfrm>
              <a:off x="5089045" y="1390800"/>
              <a:ext cx="3365635" cy="2857700"/>
            </a:xfrm>
            <a:prstGeom prst="rect">
              <a:avLst/>
            </a:prstGeom>
            <a:noFill/>
            <a:ln>
              <a:noFill/>
            </a:ln>
          </p:spPr>
        </p:pic>
        <p:sp>
          <p:nvSpPr>
            <p:cNvPr id="288" name="Google Shape;288;p28"/>
            <p:cNvSpPr txBox="1"/>
            <p:nvPr/>
          </p:nvSpPr>
          <p:spPr>
            <a:xfrm>
              <a:off x="5711376" y="3322175"/>
              <a:ext cx="1328400" cy="43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highlight>
                    <a:srgbClr val="D9D9D9"/>
                  </a:highlight>
                  <a:latin typeface="Calibri"/>
                  <a:ea typeface="Calibri"/>
                  <a:cs typeface="Calibri"/>
                  <a:sym typeface="Calibri"/>
                </a:rPr>
                <a:t>Smartphone (4)</a:t>
              </a:r>
              <a:endParaRPr sz="1500">
                <a:highlight>
                  <a:srgbClr val="D9D9D9"/>
                </a:highlight>
                <a:latin typeface="Calibri"/>
                <a:ea typeface="Calibri"/>
                <a:cs typeface="Calibri"/>
                <a:sym typeface="Calibri"/>
              </a:endParaRPr>
            </a:p>
          </p:txBody>
        </p:sp>
      </p:grpSp>
      <p:pic>
        <p:nvPicPr>
          <p:cNvPr id="289" name="Google Shape;289;p28"/>
          <p:cNvPicPr preferRelativeResize="0"/>
          <p:nvPr/>
        </p:nvPicPr>
        <p:blipFill>
          <a:blip r:embed="rId4">
            <a:alphaModFix/>
          </a:blip>
          <a:stretch>
            <a:fillRect/>
          </a:stretch>
        </p:blipFill>
        <p:spPr>
          <a:xfrm>
            <a:off x="8356100" y="889025"/>
            <a:ext cx="493550" cy="493550"/>
          </a:xfrm>
          <a:prstGeom prst="rect">
            <a:avLst/>
          </a:prstGeom>
          <a:noFill/>
          <a:ln>
            <a:noFill/>
          </a:ln>
        </p:spPr>
      </p:pic>
      <p:pic>
        <p:nvPicPr>
          <p:cNvPr id="290" name="Google Shape;290;p28"/>
          <p:cNvPicPr preferRelativeResize="0"/>
          <p:nvPr/>
        </p:nvPicPr>
        <p:blipFill>
          <a:blip r:embed="rId5">
            <a:alphaModFix/>
          </a:blip>
          <a:stretch>
            <a:fillRect/>
          </a:stretch>
        </p:blipFill>
        <p:spPr>
          <a:xfrm>
            <a:off x="6895575" y="822975"/>
            <a:ext cx="912523" cy="324250"/>
          </a:xfrm>
          <a:prstGeom prst="rect">
            <a:avLst/>
          </a:prstGeom>
          <a:noFill/>
          <a:ln>
            <a:noFill/>
          </a:ln>
        </p:spPr>
      </p:pic>
      <p:pic>
        <p:nvPicPr>
          <p:cNvPr id="291" name="Google Shape;291;p28"/>
          <p:cNvPicPr preferRelativeResize="0"/>
          <p:nvPr/>
        </p:nvPicPr>
        <p:blipFill>
          <a:blip r:embed="rId6">
            <a:alphaModFix/>
          </a:blip>
          <a:stretch>
            <a:fillRect/>
          </a:stretch>
        </p:blipFill>
        <p:spPr>
          <a:xfrm>
            <a:off x="5371000" y="889025"/>
            <a:ext cx="493550" cy="493550"/>
          </a:xfrm>
          <a:prstGeom prst="rect">
            <a:avLst/>
          </a:prstGeom>
          <a:noFill/>
          <a:ln>
            <a:noFill/>
          </a:ln>
        </p:spPr>
      </p:pic>
      <p:pic>
        <p:nvPicPr>
          <p:cNvPr id="292" name="Google Shape;292;p28"/>
          <p:cNvPicPr preferRelativeResize="0"/>
          <p:nvPr/>
        </p:nvPicPr>
        <p:blipFill>
          <a:blip r:embed="rId7">
            <a:alphaModFix/>
          </a:blip>
          <a:stretch>
            <a:fillRect/>
          </a:stretch>
        </p:blipFill>
        <p:spPr>
          <a:xfrm>
            <a:off x="6895576" y="1147230"/>
            <a:ext cx="792376" cy="186873"/>
          </a:xfrm>
          <a:prstGeom prst="rect">
            <a:avLst/>
          </a:prstGeom>
          <a:noFill/>
          <a:ln>
            <a:noFill/>
          </a:ln>
        </p:spPr>
      </p:pic>
      <p:pic>
        <p:nvPicPr>
          <p:cNvPr id="293" name="Google Shape;293;p28"/>
          <p:cNvPicPr preferRelativeResize="0"/>
          <p:nvPr/>
        </p:nvPicPr>
        <p:blipFill>
          <a:blip r:embed="rId8">
            <a:alphaModFix/>
          </a:blip>
          <a:stretch>
            <a:fillRect/>
          </a:stretch>
        </p:blipFill>
        <p:spPr>
          <a:xfrm>
            <a:off x="5891784" y="973674"/>
            <a:ext cx="976558" cy="324249"/>
          </a:xfrm>
          <a:prstGeom prst="rect">
            <a:avLst/>
          </a:prstGeom>
          <a:noFill/>
          <a:ln>
            <a:noFill/>
          </a:ln>
        </p:spPr>
      </p:pic>
      <p:pic>
        <p:nvPicPr>
          <p:cNvPr id="294" name="Google Shape;294;p28"/>
          <p:cNvPicPr preferRelativeResize="0"/>
          <p:nvPr/>
        </p:nvPicPr>
        <p:blipFill>
          <a:blip r:embed="rId9">
            <a:alphaModFix/>
          </a:blip>
          <a:stretch>
            <a:fillRect/>
          </a:stretch>
        </p:blipFill>
        <p:spPr>
          <a:xfrm>
            <a:off x="7656050" y="912941"/>
            <a:ext cx="792376" cy="445709"/>
          </a:xfrm>
          <a:prstGeom prst="rect">
            <a:avLst/>
          </a:prstGeom>
          <a:noFill/>
          <a:ln>
            <a:noFill/>
          </a:ln>
        </p:spPr>
      </p:pic>
      <p:sp>
        <p:nvSpPr>
          <p:cNvPr id="295" name="Google Shape;295;p28"/>
          <p:cNvSpPr/>
          <p:nvPr/>
        </p:nvSpPr>
        <p:spPr>
          <a:xfrm rot="2445185">
            <a:off x="6274243" y="2933646"/>
            <a:ext cx="810661" cy="1472844"/>
          </a:xfrm>
          <a:prstGeom prst="ellipse">
            <a:avLst/>
          </a:prstGeom>
          <a:solidFill>
            <a:srgbClr val="EF8888">
              <a:alpha val="234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6" name="Google Shape;296;p28"/>
          <p:cNvPicPr preferRelativeResize="0"/>
          <p:nvPr/>
        </p:nvPicPr>
        <p:blipFill>
          <a:blip r:embed="rId10">
            <a:alphaModFix/>
          </a:blip>
          <a:stretch>
            <a:fillRect/>
          </a:stretch>
        </p:blipFill>
        <p:spPr>
          <a:xfrm>
            <a:off x="365025" y="1149150"/>
            <a:ext cx="4167241" cy="186875"/>
          </a:xfrm>
          <a:prstGeom prst="rect">
            <a:avLst/>
          </a:prstGeom>
          <a:noFill/>
          <a:ln>
            <a:noFill/>
          </a:ln>
        </p:spPr>
      </p:pic>
      <p:pic>
        <p:nvPicPr>
          <p:cNvPr id="297" name="Google Shape;297;p28"/>
          <p:cNvPicPr preferRelativeResize="0"/>
          <p:nvPr/>
        </p:nvPicPr>
        <p:blipFill>
          <a:blip r:embed="rId11">
            <a:alphaModFix/>
          </a:blip>
          <a:stretch>
            <a:fillRect/>
          </a:stretch>
        </p:blipFill>
        <p:spPr>
          <a:xfrm>
            <a:off x="365025" y="1403093"/>
            <a:ext cx="2131727" cy="847225"/>
          </a:xfrm>
          <a:prstGeom prst="rect">
            <a:avLst/>
          </a:prstGeom>
          <a:noFill/>
          <a:ln>
            <a:noFill/>
          </a:ln>
        </p:spPr>
      </p:pic>
      <p:pic>
        <p:nvPicPr>
          <p:cNvPr id="298" name="Google Shape;298;p28"/>
          <p:cNvPicPr preferRelativeResize="0"/>
          <p:nvPr/>
        </p:nvPicPr>
        <p:blipFill>
          <a:blip r:embed="rId12">
            <a:alphaModFix/>
          </a:blip>
          <a:stretch>
            <a:fillRect/>
          </a:stretch>
        </p:blipFill>
        <p:spPr>
          <a:xfrm>
            <a:off x="2548075" y="1403100"/>
            <a:ext cx="2023926" cy="847225"/>
          </a:xfrm>
          <a:prstGeom prst="rect">
            <a:avLst/>
          </a:prstGeom>
          <a:noFill/>
          <a:ln>
            <a:noFill/>
          </a:ln>
        </p:spPr>
      </p:pic>
      <p:pic>
        <p:nvPicPr>
          <p:cNvPr id="299" name="Google Shape;299;p28"/>
          <p:cNvPicPr preferRelativeResize="0"/>
          <p:nvPr/>
        </p:nvPicPr>
        <p:blipFill>
          <a:blip r:embed="rId13">
            <a:alphaModFix/>
          </a:blip>
          <a:stretch>
            <a:fillRect/>
          </a:stretch>
        </p:blipFill>
        <p:spPr>
          <a:xfrm>
            <a:off x="2548075" y="2283128"/>
            <a:ext cx="2023925" cy="851138"/>
          </a:xfrm>
          <a:prstGeom prst="rect">
            <a:avLst/>
          </a:prstGeom>
          <a:noFill/>
          <a:ln>
            <a:noFill/>
          </a:ln>
        </p:spPr>
      </p:pic>
      <p:pic>
        <p:nvPicPr>
          <p:cNvPr id="300" name="Google Shape;300;p28"/>
          <p:cNvPicPr preferRelativeResize="0"/>
          <p:nvPr/>
        </p:nvPicPr>
        <p:blipFill>
          <a:blip r:embed="rId14">
            <a:alphaModFix/>
          </a:blip>
          <a:stretch>
            <a:fillRect/>
          </a:stretch>
        </p:blipFill>
        <p:spPr>
          <a:xfrm>
            <a:off x="2550030" y="3167068"/>
            <a:ext cx="2020010" cy="851150"/>
          </a:xfrm>
          <a:prstGeom prst="rect">
            <a:avLst/>
          </a:prstGeom>
          <a:noFill/>
          <a:ln>
            <a:noFill/>
          </a:ln>
        </p:spPr>
      </p:pic>
      <p:pic>
        <p:nvPicPr>
          <p:cNvPr id="301" name="Google Shape;301;p28"/>
          <p:cNvPicPr preferRelativeResize="0"/>
          <p:nvPr/>
        </p:nvPicPr>
        <p:blipFill>
          <a:blip r:embed="rId15">
            <a:alphaModFix/>
          </a:blip>
          <a:stretch>
            <a:fillRect/>
          </a:stretch>
        </p:blipFill>
        <p:spPr>
          <a:xfrm>
            <a:off x="716200" y="2571747"/>
            <a:ext cx="1318925" cy="1318925"/>
          </a:xfrm>
          <a:prstGeom prst="rect">
            <a:avLst/>
          </a:prstGeom>
          <a:noFill/>
          <a:ln>
            <a:noFill/>
          </a:ln>
        </p:spPr>
      </p:pic>
      <p:sp>
        <p:nvSpPr>
          <p:cNvPr id="302" name="Google Shape;302;p28"/>
          <p:cNvSpPr txBox="1"/>
          <p:nvPr/>
        </p:nvSpPr>
        <p:spPr>
          <a:xfrm rot="-5400000" flipH="1">
            <a:off x="391950" y="2067050"/>
            <a:ext cx="3500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[Photo: Shutterstock]</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9"/>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Factors &amp; Mitigation: Shorter Cables, Better Shielding</a:t>
            </a:r>
            <a:endParaRPr/>
          </a:p>
        </p:txBody>
      </p:sp>
      <p:sp>
        <p:nvSpPr>
          <p:cNvPr id="308" name="Google Shape;308;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pic>
        <p:nvPicPr>
          <p:cNvPr id="309" name="Google Shape;309;p29"/>
          <p:cNvPicPr preferRelativeResize="0"/>
          <p:nvPr/>
        </p:nvPicPr>
        <p:blipFill>
          <a:blip r:embed="rId3">
            <a:alphaModFix/>
          </a:blip>
          <a:stretch>
            <a:fillRect/>
          </a:stretch>
        </p:blipFill>
        <p:spPr>
          <a:xfrm>
            <a:off x="122391" y="1728200"/>
            <a:ext cx="1893036" cy="235386"/>
          </a:xfrm>
          <a:prstGeom prst="rect">
            <a:avLst/>
          </a:prstGeom>
          <a:noFill/>
          <a:ln>
            <a:noFill/>
          </a:ln>
        </p:spPr>
      </p:pic>
      <p:pic>
        <p:nvPicPr>
          <p:cNvPr id="310" name="Google Shape;310;p29"/>
          <p:cNvPicPr preferRelativeResize="0"/>
          <p:nvPr/>
        </p:nvPicPr>
        <p:blipFill>
          <a:blip r:embed="rId4">
            <a:alphaModFix/>
          </a:blip>
          <a:stretch>
            <a:fillRect/>
          </a:stretch>
        </p:blipFill>
        <p:spPr>
          <a:xfrm>
            <a:off x="134206" y="2009016"/>
            <a:ext cx="1881225" cy="718718"/>
          </a:xfrm>
          <a:prstGeom prst="rect">
            <a:avLst/>
          </a:prstGeom>
          <a:noFill/>
          <a:ln>
            <a:noFill/>
          </a:ln>
        </p:spPr>
      </p:pic>
      <p:sp>
        <p:nvSpPr>
          <p:cNvPr id="311" name="Google Shape;311;p29"/>
          <p:cNvSpPr txBox="1"/>
          <p:nvPr/>
        </p:nvSpPr>
        <p:spPr>
          <a:xfrm>
            <a:off x="-78522" y="902365"/>
            <a:ext cx="4603800" cy="94022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dirty="0">
                <a:solidFill>
                  <a:schemeClr val="dk1"/>
                </a:solidFill>
                <a:latin typeface="Calibri"/>
                <a:ea typeface="Calibri"/>
                <a:cs typeface="Calibri"/>
                <a:sym typeface="Calibri"/>
              </a:rPr>
              <a:t>              Reconstruction with Different 	        Cable Length </a:t>
            </a:r>
            <a:r>
              <a:rPr lang="en" sz="1800" b="1" dirty="0">
                <a:solidFill>
                  <a:schemeClr val="dk1"/>
                </a:solidFill>
                <a:latin typeface="Calibri"/>
                <a:ea typeface="Calibri"/>
                <a:cs typeface="Calibri"/>
                <a:sym typeface="Calibri"/>
              </a:rPr>
              <a:t>@</a:t>
            </a:r>
            <a:r>
              <a:rPr lang="en" sz="1600" b="1" dirty="0">
                <a:solidFill>
                  <a:schemeClr val="dk1"/>
                </a:solidFill>
                <a:latin typeface="Calibri"/>
                <a:ea typeface="Calibri"/>
                <a:cs typeface="Calibri"/>
                <a:sym typeface="Calibri"/>
              </a:rPr>
              <a:t> Antenna-camera Distance</a:t>
            </a:r>
            <a:endParaRPr sz="1600" b="1" dirty="0"/>
          </a:p>
        </p:txBody>
      </p:sp>
      <p:pic>
        <p:nvPicPr>
          <p:cNvPr id="312" name="Google Shape;312;p29"/>
          <p:cNvPicPr preferRelativeResize="0"/>
          <p:nvPr/>
        </p:nvPicPr>
        <p:blipFill>
          <a:blip r:embed="rId5">
            <a:alphaModFix/>
          </a:blip>
          <a:stretch>
            <a:fillRect/>
          </a:stretch>
        </p:blipFill>
        <p:spPr>
          <a:xfrm>
            <a:off x="102098" y="3363723"/>
            <a:ext cx="3140201" cy="878175"/>
          </a:xfrm>
          <a:prstGeom prst="rect">
            <a:avLst/>
          </a:prstGeom>
          <a:noFill/>
          <a:ln>
            <a:noFill/>
          </a:ln>
        </p:spPr>
      </p:pic>
      <p:grpSp>
        <p:nvGrpSpPr>
          <p:cNvPr id="313" name="Google Shape;313;p29"/>
          <p:cNvGrpSpPr/>
          <p:nvPr/>
        </p:nvGrpSpPr>
        <p:grpSpPr>
          <a:xfrm>
            <a:off x="3443238" y="3103950"/>
            <a:ext cx="1881300" cy="1397700"/>
            <a:chOff x="5058400" y="3103963"/>
            <a:chExt cx="1881300" cy="1397700"/>
          </a:xfrm>
        </p:grpSpPr>
        <p:sp>
          <p:nvSpPr>
            <p:cNvPr id="314" name="Google Shape;314;p29"/>
            <p:cNvSpPr/>
            <p:nvPr/>
          </p:nvSpPr>
          <p:spPr>
            <a:xfrm>
              <a:off x="5058400" y="3103963"/>
              <a:ext cx="1881300" cy="13977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15" name="Google Shape;315;p29"/>
            <p:cNvPicPr preferRelativeResize="0"/>
            <p:nvPr/>
          </p:nvPicPr>
          <p:blipFill>
            <a:blip r:embed="rId6">
              <a:alphaModFix/>
            </a:blip>
            <a:stretch>
              <a:fillRect/>
            </a:stretch>
          </p:blipFill>
          <p:spPr>
            <a:xfrm>
              <a:off x="5149627" y="3163011"/>
              <a:ext cx="1698850" cy="1279612"/>
            </a:xfrm>
            <a:prstGeom prst="rect">
              <a:avLst/>
            </a:prstGeom>
            <a:noFill/>
            <a:ln>
              <a:noFill/>
            </a:ln>
          </p:spPr>
        </p:pic>
      </p:grpSp>
      <p:pic>
        <p:nvPicPr>
          <p:cNvPr id="316" name="Google Shape;316;p29"/>
          <p:cNvPicPr preferRelativeResize="0"/>
          <p:nvPr/>
        </p:nvPicPr>
        <p:blipFill>
          <a:blip r:embed="rId7">
            <a:alphaModFix/>
          </a:blip>
          <a:stretch>
            <a:fillRect/>
          </a:stretch>
        </p:blipFill>
        <p:spPr>
          <a:xfrm>
            <a:off x="5525513" y="3898962"/>
            <a:ext cx="1551615" cy="744900"/>
          </a:xfrm>
          <a:prstGeom prst="rect">
            <a:avLst/>
          </a:prstGeom>
          <a:noFill/>
          <a:ln>
            <a:noFill/>
          </a:ln>
        </p:spPr>
      </p:pic>
      <p:pic>
        <p:nvPicPr>
          <p:cNvPr id="317" name="Google Shape;317;p29"/>
          <p:cNvPicPr preferRelativeResize="0"/>
          <p:nvPr/>
        </p:nvPicPr>
        <p:blipFill>
          <a:blip r:embed="rId8">
            <a:alphaModFix/>
          </a:blip>
          <a:stretch>
            <a:fillRect/>
          </a:stretch>
        </p:blipFill>
        <p:spPr>
          <a:xfrm>
            <a:off x="5525511" y="3034907"/>
            <a:ext cx="1551625" cy="813630"/>
          </a:xfrm>
          <a:prstGeom prst="rect">
            <a:avLst/>
          </a:prstGeom>
          <a:noFill/>
          <a:ln>
            <a:noFill/>
          </a:ln>
        </p:spPr>
      </p:pic>
      <p:sp>
        <p:nvSpPr>
          <p:cNvPr id="318" name="Google Shape;318;p29"/>
          <p:cNvSpPr/>
          <p:nvPr/>
        </p:nvSpPr>
        <p:spPr>
          <a:xfrm>
            <a:off x="5994400" y="3103942"/>
            <a:ext cx="734700" cy="431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19" name="Google Shape;319;p29"/>
          <p:cNvSpPr/>
          <p:nvPr/>
        </p:nvSpPr>
        <p:spPr>
          <a:xfrm>
            <a:off x="5994400" y="4055692"/>
            <a:ext cx="734700" cy="431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20" name="Google Shape;320;p29"/>
          <p:cNvSpPr txBox="1"/>
          <p:nvPr/>
        </p:nvSpPr>
        <p:spPr>
          <a:xfrm>
            <a:off x="4618724" y="921898"/>
            <a:ext cx="4603800" cy="90483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dirty="0">
                <a:solidFill>
                  <a:schemeClr val="dk1"/>
                </a:solidFill>
                <a:latin typeface="Calibri"/>
                <a:ea typeface="Calibri"/>
                <a:cs typeface="Calibri"/>
                <a:sym typeface="Calibri"/>
              </a:rPr>
              <a:t>          Reconstruction with Different                      Cable Shielding Types</a:t>
            </a:r>
            <a:endParaRPr sz="1600" b="1" dirty="0"/>
          </a:p>
        </p:txBody>
      </p:sp>
      <p:grpSp>
        <p:nvGrpSpPr>
          <p:cNvPr id="321" name="Google Shape;321;p29"/>
          <p:cNvGrpSpPr/>
          <p:nvPr/>
        </p:nvGrpSpPr>
        <p:grpSpPr>
          <a:xfrm>
            <a:off x="3782225" y="1728200"/>
            <a:ext cx="4844434" cy="1008200"/>
            <a:chOff x="4553725" y="1728200"/>
            <a:chExt cx="4844434" cy="1008200"/>
          </a:xfrm>
        </p:grpSpPr>
        <p:pic>
          <p:nvPicPr>
            <p:cNvPr id="322" name="Google Shape;322;p29"/>
            <p:cNvPicPr preferRelativeResize="0"/>
            <p:nvPr/>
          </p:nvPicPr>
          <p:blipFill>
            <a:blip r:embed="rId9">
              <a:alphaModFix/>
            </a:blip>
            <a:stretch>
              <a:fillRect/>
            </a:stretch>
          </p:blipFill>
          <p:spPr>
            <a:xfrm>
              <a:off x="4553725" y="1743038"/>
              <a:ext cx="4844434" cy="993350"/>
            </a:xfrm>
            <a:prstGeom prst="rect">
              <a:avLst/>
            </a:prstGeom>
            <a:noFill/>
            <a:ln>
              <a:noFill/>
            </a:ln>
          </p:spPr>
        </p:pic>
        <p:pic>
          <p:nvPicPr>
            <p:cNvPr id="323" name="Google Shape;323;p29"/>
            <p:cNvPicPr preferRelativeResize="0"/>
            <p:nvPr/>
          </p:nvPicPr>
          <p:blipFill>
            <a:blip r:embed="rId10">
              <a:alphaModFix/>
            </a:blip>
            <a:stretch>
              <a:fillRect/>
            </a:stretch>
          </p:blipFill>
          <p:spPr>
            <a:xfrm>
              <a:off x="4553725" y="1728200"/>
              <a:ext cx="1206775" cy="1008200"/>
            </a:xfrm>
            <a:prstGeom prst="rect">
              <a:avLst/>
            </a:prstGeom>
            <a:noFill/>
            <a:ln>
              <a:noFill/>
            </a:ln>
          </p:spPr>
        </p:pic>
      </p:grpSp>
      <p:pic>
        <p:nvPicPr>
          <p:cNvPr id="324" name="Google Shape;324;p29"/>
          <p:cNvPicPr preferRelativeResize="0"/>
          <p:nvPr/>
        </p:nvPicPr>
        <p:blipFill>
          <a:blip r:embed="rId11">
            <a:alphaModFix/>
          </a:blip>
          <a:stretch>
            <a:fillRect/>
          </a:stretch>
        </p:blipFill>
        <p:spPr>
          <a:xfrm>
            <a:off x="2330813" y="1728208"/>
            <a:ext cx="1907511" cy="228769"/>
          </a:xfrm>
          <a:prstGeom prst="rect">
            <a:avLst/>
          </a:prstGeom>
          <a:noFill/>
          <a:ln>
            <a:noFill/>
          </a:ln>
        </p:spPr>
      </p:pic>
      <p:pic>
        <p:nvPicPr>
          <p:cNvPr id="325" name="Google Shape;325;p29"/>
          <p:cNvPicPr preferRelativeResize="0"/>
          <p:nvPr/>
        </p:nvPicPr>
        <p:blipFill>
          <a:blip r:embed="rId12">
            <a:alphaModFix/>
          </a:blip>
          <a:stretch>
            <a:fillRect/>
          </a:stretch>
        </p:blipFill>
        <p:spPr>
          <a:xfrm>
            <a:off x="2330816" y="2005711"/>
            <a:ext cx="1907509" cy="722039"/>
          </a:xfrm>
          <a:prstGeom prst="rect">
            <a:avLst/>
          </a:prstGeom>
          <a:noFill/>
          <a:ln>
            <a:noFill/>
          </a:ln>
        </p:spPr>
      </p:pic>
      <p:pic>
        <p:nvPicPr>
          <p:cNvPr id="326" name="Google Shape;326;p29"/>
          <p:cNvPicPr preferRelativeResize="0"/>
          <p:nvPr/>
        </p:nvPicPr>
        <p:blipFill>
          <a:blip r:embed="rId13">
            <a:alphaModFix/>
          </a:blip>
          <a:stretch>
            <a:fillRect/>
          </a:stretch>
        </p:blipFill>
        <p:spPr>
          <a:xfrm>
            <a:off x="7278100" y="3016487"/>
            <a:ext cx="1441700" cy="1465724"/>
          </a:xfrm>
          <a:prstGeom prst="rect">
            <a:avLst/>
          </a:prstGeom>
          <a:noFill/>
          <a:ln>
            <a:noFill/>
          </a:ln>
        </p:spPr>
      </p:pic>
      <p:sp>
        <p:nvSpPr>
          <p:cNvPr id="327" name="Google Shape;327;p29"/>
          <p:cNvSpPr txBox="1"/>
          <p:nvPr/>
        </p:nvSpPr>
        <p:spPr>
          <a:xfrm rot="-5400000" flipH="1">
            <a:off x="8268600" y="3917129"/>
            <a:ext cx="1051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[Photo: Adobe Stock ]</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0"/>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Factors &amp; Mitigation: Shorter Cables, Better Shielding</a:t>
            </a:r>
            <a:endParaRPr/>
          </a:p>
        </p:txBody>
      </p:sp>
      <p:sp>
        <p:nvSpPr>
          <p:cNvPr id="333" name="Google Shape;333;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pic>
        <p:nvPicPr>
          <p:cNvPr id="334" name="Google Shape;334;p30"/>
          <p:cNvPicPr preferRelativeResize="0"/>
          <p:nvPr/>
        </p:nvPicPr>
        <p:blipFill>
          <a:blip r:embed="rId3">
            <a:alphaModFix/>
          </a:blip>
          <a:stretch>
            <a:fillRect/>
          </a:stretch>
        </p:blipFill>
        <p:spPr>
          <a:xfrm>
            <a:off x="122391" y="1728200"/>
            <a:ext cx="1893036" cy="235386"/>
          </a:xfrm>
          <a:prstGeom prst="rect">
            <a:avLst/>
          </a:prstGeom>
          <a:noFill/>
          <a:ln>
            <a:noFill/>
          </a:ln>
        </p:spPr>
      </p:pic>
      <p:pic>
        <p:nvPicPr>
          <p:cNvPr id="335" name="Google Shape;335;p30"/>
          <p:cNvPicPr preferRelativeResize="0"/>
          <p:nvPr/>
        </p:nvPicPr>
        <p:blipFill>
          <a:blip r:embed="rId4">
            <a:alphaModFix/>
          </a:blip>
          <a:stretch>
            <a:fillRect/>
          </a:stretch>
        </p:blipFill>
        <p:spPr>
          <a:xfrm>
            <a:off x="134206" y="2009016"/>
            <a:ext cx="1881225" cy="718718"/>
          </a:xfrm>
          <a:prstGeom prst="rect">
            <a:avLst/>
          </a:prstGeom>
          <a:noFill/>
          <a:ln>
            <a:noFill/>
          </a:ln>
        </p:spPr>
      </p:pic>
      <p:pic>
        <p:nvPicPr>
          <p:cNvPr id="337" name="Google Shape;337;p30"/>
          <p:cNvPicPr preferRelativeResize="0"/>
          <p:nvPr/>
        </p:nvPicPr>
        <p:blipFill>
          <a:blip r:embed="rId5">
            <a:alphaModFix/>
          </a:blip>
          <a:stretch>
            <a:fillRect/>
          </a:stretch>
        </p:blipFill>
        <p:spPr>
          <a:xfrm>
            <a:off x="102098" y="3363723"/>
            <a:ext cx="3140201" cy="878175"/>
          </a:xfrm>
          <a:prstGeom prst="rect">
            <a:avLst/>
          </a:prstGeom>
          <a:noFill/>
          <a:ln>
            <a:noFill/>
          </a:ln>
        </p:spPr>
      </p:pic>
      <p:grpSp>
        <p:nvGrpSpPr>
          <p:cNvPr id="338" name="Google Shape;338;p30"/>
          <p:cNvGrpSpPr/>
          <p:nvPr/>
        </p:nvGrpSpPr>
        <p:grpSpPr>
          <a:xfrm>
            <a:off x="3443238" y="3103950"/>
            <a:ext cx="1881300" cy="1397700"/>
            <a:chOff x="5058400" y="3103963"/>
            <a:chExt cx="1881300" cy="1397700"/>
          </a:xfrm>
        </p:grpSpPr>
        <p:sp>
          <p:nvSpPr>
            <p:cNvPr id="339" name="Google Shape;339;p30"/>
            <p:cNvSpPr/>
            <p:nvPr/>
          </p:nvSpPr>
          <p:spPr>
            <a:xfrm>
              <a:off x="5058400" y="3103963"/>
              <a:ext cx="1881300" cy="1397700"/>
            </a:xfrm>
            <a:prstGeom prst="rect">
              <a:avLst/>
            </a:prstGeom>
            <a:solidFill>
              <a:srgbClr val="99999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0" name="Google Shape;340;p30"/>
            <p:cNvPicPr preferRelativeResize="0"/>
            <p:nvPr/>
          </p:nvPicPr>
          <p:blipFill>
            <a:blip r:embed="rId6">
              <a:alphaModFix/>
            </a:blip>
            <a:stretch>
              <a:fillRect/>
            </a:stretch>
          </p:blipFill>
          <p:spPr>
            <a:xfrm>
              <a:off x="5149627" y="3163011"/>
              <a:ext cx="1698850" cy="1279612"/>
            </a:xfrm>
            <a:prstGeom prst="rect">
              <a:avLst/>
            </a:prstGeom>
            <a:noFill/>
            <a:ln>
              <a:noFill/>
            </a:ln>
          </p:spPr>
        </p:pic>
      </p:grpSp>
      <p:pic>
        <p:nvPicPr>
          <p:cNvPr id="341" name="Google Shape;341;p30"/>
          <p:cNvPicPr preferRelativeResize="0"/>
          <p:nvPr/>
        </p:nvPicPr>
        <p:blipFill>
          <a:blip r:embed="rId7">
            <a:alphaModFix/>
          </a:blip>
          <a:stretch>
            <a:fillRect/>
          </a:stretch>
        </p:blipFill>
        <p:spPr>
          <a:xfrm>
            <a:off x="5525513" y="3898962"/>
            <a:ext cx="1551615" cy="744900"/>
          </a:xfrm>
          <a:prstGeom prst="rect">
            <a:avLst/>
          </a:prstGeom>
          <a:noFill/>
          <a:ln>
            <a:noFill/>
          </a:ln>
        </p:spPr>
      </p:pic>
      <p:pic>
        <p:nvPicPr>
          <p:cNvPr id="342" name="Google Shape;342;p30"/>
          <p:cNvPicPr preferRelativeResize="0"/>
          <p:nvPr/>
        </p:nvPicPr>
        <p:blipFill>
          <a:blip r:embed="rId8">
            <a:alphaModFix/>
          </a:blip>
          <a:stretch>
            <a:fillRect/>
          </a:stretch>
        </p:blipFill>
        <p:spPr>
          <a:xfrm>
            <a:off x="5525511" y="3034907"/>
            <a:ext cx="1551625" cy="813630"/>
          </a:xfrm>
          <a:prstGeom prst="rect">
            <a:avLst/>
          </a:prstGeom>
          <a:noFill/>
          <a:ln>
            <a:noFill/>
          </a:ln>
        </p:spPr>
      </p:pic>
      <p:sp>
        <p:nvSpPr>
          <p:cNvPr id="343" name="Google Shape;343;p30"/>
          <p:cNvSpPr/>
          <p:nvPr/>
        </p:nvSpPr>
        <p:spPr>
          <a:xfrm>
            <a:off x="5994400" y="3103942"/>
            <a:ext cx="734700" cy="431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344" name="Google Shape;344;p30"/>
          <p:cNvSpPr/>
          <p:nvPr/>
        </p:nvSpPr>
        <p:spPr>
          <a:xfrm>
            <a:off x="5994400" y="4055692"/>
            <a:ext cx="734700" cy="431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grpSp>
        <p:nvGrpSpPr>
          <p:cNvPr id="346" name="Google Shape;346;p30"/>
          <p:cNvGrpSpPr/>
          <p:nvPr/>
        </p:nvGrpSpPr>
        <p:grpSpPr>
          <a:xfrm>
            <a:off x="3782225" y="1728200"/>
            <a:ext cx="4844434" cy="1008200"/>
            <a:chOff x="4553725" y="1728200"/>
            <a:chExt cx="4844434" cy="1008200"/>
          </a:xfrm>
        </p:grpSpPr>
        <p:pic>
          <p:nvPicPr>
            <p:cNvPr id="347" name="Google Shape;347;p30"/>
            <p:cNvPicPr preferRelativeResize="0"/>
            <p:nvPr/>
          </p:nvPicPr>
          <p:blipFill>
            <a:blip r:embed="rId9">
              <a:alphaModFix/>
            </a:blip>
            <a:stretch>
              <a:fillRect/>
            </a:stretch>
          </p:blipFill>
          <p:spPr>
            <a:xfrm>
              <a:off x="4553725" y="1743038"/>
              <a:ext cx="4844434" cy="993350"/>
            </a:xfrm>
            <a:prstGeom prst="rect">
              <a:avLst/>
            </a:prstGeom>
            <a:noFill/>
            <a:ln>
              <a:noFill/>
            </a:ln>
          </p:spPr>
        </p:pic>
        <p:pic>
          <p:nvPicPr>
            <p:cNvPr id="348" name="Google Shape;348;p30"/>
            <p:cNvPicPr preferRelativeResize="0"/>
            <p:nvPr/>
          </p:nvPicPr>
          <p:blipFill>
            <a:blip r:embed="rId10">
              <a:alphaModFix/>
            </a:blip>
            <a:stretch>
              <a:fillRect/>
            </a:stretch>
          </p:blipFill>
          <p:spPr>
            <a:xfrm>
              <a:off x="4553725" y="1728200"/>
              <a:ext cx="1206775" cy="1008200"/>
            </a:xfrm>
            <a:prstGeom prst="rect">
              <a:avLst/>
            </a:prstGeom>
            <a:noFill/>
            <a:ln>
              <a:noFill/>
            </a:ln>
          </p:spPr>
        </p:pic>
      </p:grpSp>
      <p:pic>
        <p:nvPicPr>
          <p:cNvPr id="349" name="Google Shape;349;p30"/>
          <p:cNvPicPr preferRelativeResize="0"/>
          <p:nvPr/>
        </p:nvPicPr>
        <p:blipFill>
          <a:blip r:embed="rId11">
            <a:alphaModFix/>
          </a:blip>
          <a:stretch>
            <a:fillRect/>
          </a:stretch>
        </p:blipFill>
        <p:spPr>
          <a:xfrm>
            <a:off x="2330813" y="1728208"/>
            <a:ext cx="1907511" cy="228769"/>
          </a:xfrm>
          <a:prstGeom prst="rect">
            <a:avLst/>
          </a:prstGeom>
          <a:noFill/>
          <a:ln>
            <a:noFill/>
          </a:ln>
        </p:spPr>
      </p:pic>
      <p:pic>
        <p:nvPicPr>
          <p:cNvPr id="350" name="Google Shape;350;p30"/>
          <p:cNvPicPr preferRelativeResize="0"/>
          <p:nvPr/>
        </p:nvPicPr>
        <p:blipFill>
          <a:blip r:embed="rId12">
            <a:alphaModFix/>
          </a:blip>
          <a:stretch>
            <a:fillRect/>
          </a:stretch>
        </p:blipFill>
        <p:spPr>
          <a:xfrm>
            <a:off x="2330816" y="2005711"/>
            <a:ext cx="1907509" cy="722039"/>
          </a:xfrm>
          <a:prstGeom prst="rect">
            <a:avLst/>
          </a:prstGeom>
          <a:noFill/>
          <a:ln>
            <a:noFill/>
          </a:ln>
        </p:spPr>
      </p:pic>
      <p:pic>
        <p:nvPicPr>
          <p:cNvPr id="351" name="Google Shape;351;p30"/>
          <p:cNvPicPr preferRelativeResize="0"/>
          <p:nvPr/>
        </p:nvPicPr>
        <p:blipFill>
          <a:blip r:embed="rId13">
            <a:alphaModFix/>
          </a:blip>
          <a:stretch>
            <a:fillRect/>
          </a:stretch>
        </p:blipFill>
        <p:spPr>
          <a:xfrm>
            <a:off x="7278100" y="3016487"/>
            <a:ext cx="1441700" cy="1465724"/>
          </a:xfrm>
          <a:prstGeom prst="rect">
            <a:avLst/>
          </a:prstGeom>
          <a:noFill/>
          <a:ln>
            <a:noFill/>
          </a:ln>
        </p:spPr>
      </p:pic>
      <p:sp>
        <p:nvSpPr>
          <p:cNvPr id="352" name="Google Shape;352;p30"/>
          <p:cNvSpPr txBox="1"/>
          <p:nvPr/>
        </p:nvSpPr>
        <p:spPr>
          <a:xfrm rot="-5400000" flipH="1">
            <a:off x="8268600" y="3917129"/>
            <a:ext cx="1051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[Photo: Adobe Stock ]</a:t>
            </a:r>
            <a:endParaRPr sz="700"/>
          </a:p>
        </p:txBody>
      </p:sp>
      <p:sp>
        <p:nvSpPr>
          <p:cNvPr id="25" name="Google Shape;311;p29">
            <a:extLst>
              <a:ext uri="{FF2B5EF4-FFF2-40B4-BE49-F238E27FC236}">
                <a16:creationId xmlns:a16="http://schemas.microsoft.com/office/drawing/2014/main" id="{27E3B73D-3466-43D4-927E-64C9B929D046}"/>
              </a:ext>
            </a:extLst>
          </p:cNvPr>
          <p:cNvSpPr txBox="1"/>
          <p:nvPr/>
        </p:nvSpPr>
        <p:spPr>
          <a:xfrm>
            <a:off x="-78522" y="902365"/>
            <a:ext cx="4603800" cy="940227"/>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dirty="0">
                <a:solidFill>
                  <a:schemeClr val="dk1"/>
                </a:solidFill>
                <a:latin typeface="Calibri"/>
                <a:ea typeface="Calibri"/>
                <a:cs typeface="Calibri"/>
                <a:sym typeface="Calibri"/>
              </a:rPr>
              <a:t>              Reconstruction with Different 	        Cable Length </a:t>
            </a:r>
            <a:r>
              <a:rPr lang="en" sz="1800" b="1" dirty="0">
                <a:solidFill>
                  <a:schemeClr val="dk1"/>
                </a:solidFill>
                <a:latin typeface="Calibri"/>
                <a:ea typeface="Calibri"/>
                <a:cs typeface="Calibri"/>
                <a:sym typeface="Calibri"/>
              </a:rPr>
              <a:t>@</a:t>
            </a:r>
            <a:r>
              <a:rPr lang="en" sz="1600" b="1" dirty="0">
                <a:solidFill>
                  <a:schemeClr val="dk1"/>
                </a:solidFill>
                <a:latin typeface="Calibri"/>
                <a:ea typeface="Calibri"/>
                <a:cs typeface="Calibri"/>
                <a:sym typeface="Calibri"/>
              </a:rPr>
              <a:t> Antenna-camera Distance</a:t>
            </a:r>
            <a:endParaRPr sz="1600" b="1" dirty="0"/>
          </a:p>
        </p:txBody>
      </p:sp>
      <p:sp>
        <p:nvSpPr>
          <p:cNvPr id="26" name="Google Shape;320;p29">
            <a:extLst>
              <a:ext uri="{FF2B5EF4-FFF2-40B4-BE49-F238E27FC236}">
                <a16:creationId xmlns:a16="http://schemas.microsoft.com/office/drawing/2014/main" id="{4D2E44FD-32B7-4023-AF53-4A5AA602A663}"/>
              </a:ext>
            </a:extLst>
          </p:cNvPr>
          <p:cNvSpPr txBox="1"/>
          <p:nvPr/>
        </p:nvSpPr>
        <p:spPr>
          <a:xfrm>
            <a:off x="4618724" y="921898"/>
            <a:ext cx="4603800" cy="904833"/>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dirty="0">
                <a:solidFill>
                  <a:schemeClr val="dk1"/>
                </a:solidFill>
                <a:latin typeface="Calibri"/>
                <a:ea typeface="Calibri"/>
                <a:cs typeface="Calibri"/>
                <a:sym typeface="Calibri"/>
              </a:rPr>
              <a:t>          Reconstruction with Different                      Cable Shielding Types</a:t>
            </a:r>
            <a:endParaRPr sz="1600" b="1" dirty="0"/>
          </a:p>
        </p:txBody>
      </p:sp>
      <p:pic>
        <p:nvPicPr>
          <p:cNvPr id="27" name="Google Shape;353;p30">
            <a:extLst>
              <a:ext uri="{FF2B5EF4-FFF2-40B4-BE49-F238E27FC236}">
                <a16:creationId xmlns:a16="http://schemas.microsoft.com/office/drawing/2014/main" id="{8C166FEF-50AF-4FAD-BA86-AC80EF1D08CF}"/>
              </a:ext>
            </a:extLst>
          </p:cNvPr>
          <p:cNvPicPr preferRelativeResize="0"/>
          <p:nvPr/>
        </p:nvPicPr>
        <p:blipFill>
          <a:blip r:embed="rId14">
            <a:alphaModFix/>
          </a:blip>
          <a:stretch>
            <a:fillRect/>
          </a:stretch>
        </p:blipFill>
        <p:spPr>
          <a:xfrm>
            <a:off x="2094812" y="863243"/>
            <a:ext cx="5061872" cy="3799974"/>
          </a:xfrm>
          <a:prstGeom prst="rect">
            <a:avLst/>
          </a:prstGeom>
          <a:noFill/>
          <a:ln>
            <a:noFill/>
          </a:ln>
        </p:spPr>
      </p:pic>
      <p:pic>
        <p:nvPicPr>
          <p:cNvPr id="28" name="Google Shape;354;p30">
            <a:extLst>
              <a:ext uri="{FF2B5EF4-FFF2-40B4-BE49-F238E27FC236}">
                <a16:creationId xmlns:a16="http://schemas.microsoft.com/office/drawing/2014/main" id="{3C0A3358-F1DD-461B-90F5-70EC2A4A7DEE}"/>
              </a:ext>
            </a:extLst>
          </p:cNvPr>
          <p:cNvPicPr preferRelativeResize="0"/>
          <p:nvPr/>
        </p:nvPicPr>
        <p:blipFill>
          <a:blip r:embed="rId15">
            <a:alphaModFix/>
          </a:blip>
          <a:stretch>
            <a:fillRect/>
          </a:stretch>
        </p:blipFill>
        <p:spPr>
          <a:xfrm>
            <a:off x="5615121" y="1111676"/>
            <a:ext cx="1593074" cy="1608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pic>
        <p:nvPicPr>
          <p:cNvPr id="360" name="Google Shape;360;p31"/>
          <p:cNvPicPr preferRelativeResize="0"/>
          <p:nvPr/>
        </p:nvPicPr>
        <p:blipFill>
          <a:blip r:embed="rId3">
            <a:alphaModFix/>
          </a:blip>
          <a:stretch>
            <a:fillRect/>
          </a:stretch>
        </p:blipFill>
        <p:spPr>
          <a:xfrm>
            <a:off x="668625" y="1683266"/>
            <a:ext cx="3831877" cy="778537"/>
          </a:xfrm>
          <a:prstGeom prst="rect">
            <a:avLst/>
          </a:prstGeom>
          <a:noFill/>
          <a:ln>
            <a:noFill/>
          </a:ln>
        </p:spPr>
      </p:pic>
      <p:pic>
        <p:nvPicPr>
          <p:cNvPr id="361" name="Google Shape;361;p31"/>
          <p:cNvPicPr preferRelativeResize="0"/>
          <p:nvPr/>
        </p:nvPicPr>
        <p:blipFill>
          <a:blip r:embed="rId4">
            <a:alphaModFix/>
          </a:blip>
          <a:stretch>
            <a:fillRect/>
          </a:stretch>
        </p:blipFill>
        <p:spPr>
          <a:xfrm>
            <a:off x="4824644" y="1683278"/>
            <a:ext cx="3650731" cy="778535"/>
          </a:xfrm>
          <a:prstGeom prst="rect">
            <a:avLst/>
          </a:prstGeom>
          <a:noFill/>
          <a:ln>
            <a:noFill/>
          </a:ln>
        </p:spPr>
      </p:pic>
      <p:pic>
        <p:nvPicPr>
          <p:cNvPr id="362" name="Google Shape;362;p31"/>
          <p:cNvPicPr preferRelativeResize="0"/>
          <p:nvPr/>
        </p:nvPicPr>
        <p:blipFill>
          <a:blip r:embed="rId5">
            <a:alphaModFix/>
          </a:blip>
          <a:stretch>
            <a:fillRect/>
          </a:stretch>
        </p:blipFill>
        <p:spPr>
          <a:xfrm>
            <a:off x="1111030" y="2799678"/>
            <a:ext cx="7023843" cy="1863547"/>
          </a:xfrm>
          <a:prstGeom prst="rect">
            <a:avLst/>
          </a:prstGeom>
          <a:noFill/>
          <a:ln>
            <a:noFill/>
          </a:ln>
        </p:spPr>
      </p:pic>
      <p:sp>
        <p:nvSpPr>
          <p:cNvPr id="363" name="Google Shape;363;p31"/>
          <p:cNvSpPr/>
          <p:nvPr/>
        </p:nvSpPr>
        <p:spPr>
          <a:xfrm>
            <a:off x="4560567" y="1933509"/>
            <a:ext cx="204000" cy="278100"/>
          </a:xfrm>
          <a:prstGeom prst="rightArrow">
            <a:avLst>
              <a:gd name="adj1" fmla="val 50000"/>
              <a:gd name="adj2" fmla="val 55816"/>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1"/>
          <p:cNvSpPr/>
          <p:nvPr/>
        </p:nvSpPr>
        <p:spPr>
          <a:xfrm>
            <a:off x="1880971" y="2848554"/>
            <a:ext cx="1579800" cy="372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1"/>
          <p:cNvSpPr/>
          <p:nvPr/>
        </p:nvSpPr>
        <p:spPr>
          <a:xfrm>
            <a:off x="3687278" y="2848554"/>
            <a:ext cx="1814100" cy="372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6" name="Google Shape;366;p31"/>
          <p:cNvCxnSpPr>
            <a:endCxn id="360" idx="2"/>
          </p:cNvCxnSpPr>
          <p:nvPr/>
        </p:nvCxnSpPr>
        <p:spPr>
          <a:xfrm rot="10800000">
            <a:off x="2584564" y="2461803"/>
            <a:ext cx="108000" cy="386700"/>
          </a:xfrm>
          <a:prstGeom prst="straightConnector1">
            <a:avLst/>
          </a:prstGeom>
          <a:noFill/>
          <a:ln w="28575" cap="flat" cmpd="sng">
            <a:solidFill>
              <a:srgbClr val="595959"/>
            </a:solidFill>
            <a:prstDash val="solid"/>
            <a:round/>
            <a:headEnd type="none" w="med" len="med"/>
            <a:tailEnd type="triangle" w="med" len="med"/>
          </a:ln>
        </p:spPr>
      </p:cxnSp>
      <p:cxnSp>
        <p:nvCxnSpPr>
          <p:cNvPr id="367" name="Google Shape;367;p31"/>
          <p:cNvCxnSpPr/>
          <p:nvPr/>
        </p:nvCxnSpPr>
        <p:spPr>
          <a:xfrm rot="10800000" flipH="1">
            <a:off x="4722624" y="2454342"/>
            <a:ext cx="355200" cy="394200"/>
          </a:xfrm>
          <a:prstGeom prst="straightConnector1">
            <a:avLst/>
          </a:prstGeom>
          <a:noFill/>
          <a:ln w="28575" cap="flat" cmpd="sng">
            <a:solidFill>
              <a:srgbClr val="595959"/>
            </a:solidFill>
            <a:prstDash val="solid"/>
            <a:round/>
            <a:headEnd type="none" w="med" len="med"/>
            <a:tailEnd type="triangle" w="med" len="med"/>
          </a:ln>
        </p:spPr>
      </p:cxnSp>
      <p:pic>
        <p:nvPicPr>
          <p:cNvPr id="368" name="Google Shape;368;p31"/>
          <p:cNvPicPr preferRelativeResize="0"/>
          <p:nvPr/>
        </p:nvPicPr>
        <p:blipFill>
          <a:blip r:embed="rId6">
            <a:alphaModFix/>
          </a:blip>
          <a:stretch>
            <a:fillRect/>
          </a:stretch>
        </p:blipFill>
        <p:spPr>
          <a:xfrm>
            <a:off x="668625" y="1055825"/>
            <a:ext cx="2057351" cy="541678"/>
          </a:xfrm>
          <a:prstGeom prst="rect">
            <a:avLst/>
          </a:prstGeom>
          <a:noFill/>
          <a:ln>
            <a:noFill/>
          </a:ln>
        </p:spPr>
      </p:pic>
      <p:pic>
        <p:nvPicPr>
          <p:cNvPr id="369" name="Google Shape;369;p31"/>
          <p:cNvPicPr preferRelativeResize="0"/>
          <p:nvPr/>
        </p:nvPicPr>
        <p:blipFill>
          <a:blip r:embed="rId7">
            <a:alphaModFix/>
          </a:blip>
          <a:stretch>
            <a:fillRect/>
          </a:stretch>
        </p:blipFill>
        <p:spPr>
          <a:xfrm>
            <a:off x="2725980" y="1055826"/>
            <a:ext cx="1683321" cy="541677"/>
          </a:xfrm>
          <a:prstGeom prst="rect">
            <a:avLst/>
          </a:prstGeom>
          <a:noFill/>
          <a:ln>
            <a:noFill/>
          </a:ln>
        </p:spPr>
      </p:pic>
      <p:sp>
        <p:nvSpPr>
          <p:cNvPr id="370" name="Google Shape;370;p31"/>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Factors &amp; Mitigation: Minimize Bit Transitions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Cameras Getting Pervasive</a:t>
            </a:r>
            <a:endParaRPr/>
          </a:p>
        </p:txBody>
      </p:sp>
      <p:sp>
        <p:nvSpPr>
          <p:cNvPr id="75" name="Google Shape;75;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grpSp>
        <p:nvGrpSpPr>
          <p:cNvPr id="76" name="Google Shape;76;p14"/>
          <p:cNvGrpSpPr/>
          <p:nvPr/>
        </p:nvGrpSpPr>
        <p:grpSpPr>
          <a:xfrm>
            <a:off x="707700" y="1428675"/>
            <a:ext cx="4218225" cy="2541902"/>
            <a:chOff x="235500" y="1572500"/>
            <a:chExt cx="4218225" cy="2541902"/>
          </a:xfrm>
        </p:grpSpPr>
        <p:pic>
          <p:nvPicPr>
            <p:cNvPr id="77" name="Google Shape;77;p14"/>
            <p:cNvPicPr preferRelativeResize="0"/>
            <p:nvPr/>
          </p:nvPicPr>
          <p:blipFill>
            <a:blip r:embed="rId3">
              <a:alphaModFix/>
            </a:blip>
            <a:stretch>
              <a:fillRect/>
            </a:stretch>
          </p:blipFill>
          <p:spPr>
            <a:xfrm>
              <a:off x="235500" y="1606901"/>
              <a:ext cx="1602349" cy="1144150"/>
            </a:xfrm>
            <a:prstGeom prst="rect">
              <a:avLst/>
            </a:prstGeom>
            <a:noFill/>
            <a:ln>
              <a:noFill/>
            </a:ln>
          </p:spPr>
        </p:pic>
        <p:pic>
          <p:nvPicPr>
            <p:cNvPr id="78" name="Google Shape;78;p14"/>
            <p:cNvPicPr preferRelativeResize="0"/>
            <p:nvPr/>
          </p:nvPicPr>
          <p:blipFill>
            <a:blip r:embed="rId4">
              <a:alphaModFix/>
            </a:blip>
            <a:stretch>
              <a:fillRect/>
            </a:stretch>
          </p:blipFill>
          <p:spPr>
            <a:xfrm>
              <a:off x="1837849" y="1606899"/>
              <a:ext cx="2235176" cy="1144150"/>
            </a:xfrm>
            <a:prstGeom prst="rect">
              <a:avLst/>
            </a:prstGeom>
            <a:noFill/>
            <a:ln>
              <a:noFill/>
            </a:ln>
          </p:spPr>
        </p:pic>
        <p:pic>
          <p:nvPicPr>
            <p:cNvPr id="79" name="Google Shape;79;p14"/>
            <p:cNvPicPr preferRelativeResize="0"/>
            <p:nvPr/>
          </p:nvPicPr>
          <p:blipFill>
            <a:blip r:embed="rId5">
              <a:alphaModFix/>
            </a:blip>
            <a:stretch>
              <a:fillRect/>
            </a:stretch>
          </p:blipFill>
          <p:spPr>
            <a:xfrm>
              <a:off x="235500" y="2751050"/>
              <a:ext cx="1521800" cy="1363352"/>
            </a:xfrm>
            <a:prstGeom prst="rect">
              <a:avLst/>
            </a:prstGeom>
            <a:noFill/>
            <a:ln>
              <a:noFill/>
            </a:ln>
          </p:spPr>
        </p:pic>
        <p:pic>
          <p:nvPicPr>
            <p:cNvPr id="80" name="Google Shape;80;p14"/>
            <p:cNvPicPr preferRelativeResize="0"/>
            <p:nvPr/>
          </p:nvPicPr>
          <p:blipFill>
            <a:blip r:embed="rId6">
              <a:alphaModFix/>
            </a:blip>
            <a:stretch>
              <a:fillRect/>
            </a:stretch>
          </p:blipFill>
          <p:spPr>
            <a:xfrm>
              <a:off x="1757300" y="2751049"/>
              <a:ext cx="1943951" cy="1363350"/>
            </a:xfrm>
            <a:prstGeom prst="rect">
              <a:avLst/>
            </a:prstGeom>
            <a:noFill/>
            <a:ln>
              <a:noFill/>
            </a:ln>
          </p:spPr>
        </p:pic>
        <p:pic>
          <p:nvPicPr>
            <p:cNvPr id="81" name="Google Shape;81;p14"/>
            <p:cNvPicPr preferRelativeResize="0"/>
            <p:nvPr/>
          </p:nvPicPr>
          <p:blipFill>
            <a:blip r:embed="rId7">
              <a:alphaModFix/>
            </a:blip>
            <a:stretch>
              <a:fillRect/>
            </a:stretch>
          </p:blipFill>
          <p:spPr>
            <a:xfrm>
              <a:off x="3701250" y="1572500"/>
              <a:ext cx="752475" cy="1242150"/>
            </a:xfrm>
            <a:prstGeom prst="rect">
              <a:avLst/>
            </a:prstGeom>
            <a:noFill/>
            <a:ln>
              <a:noFill/>
            </a:ln>
          </p:spPr>
        </p:pic>
      </p:grpSp>
      <p:sp>
        <p:nvSpPr>
          <p:cNvPr id="82" name="Google Shape;82;p14"/>
          <p:cNvSpPr txBox="1"/>
          <p:nvPr/>
        </p:nvSpPr>
        <p:spPr>
          <a:xfrm rot="-5400000" flipH="1">
            <a:off x="2504425" y="2120450"/>
            <a:ext cx="35004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[Photo: Car and Driver,  NY TImes, Simpled, Apple]</a:t>
            </a:r>
            <a:endParaRPr sz="700"/>
          </a:p>
        </p:txBody>
      </p:sp>
      <p:pic>
        <p:nvPicPr>
          <p:cNvPr id="83" name="Google Shape;83;p14"/>
          <p:cNvPicPr preferRelativeResize="0"/>
          <p:nvPr/>
        </p:nvPicPr>
        <p:blipFill>
          <a:blip r:embed="rId8">
            <a:alphaModFix/>
          </a:blip>
          <a:stretch>
            <a:fillRect/>
          </a:stretch>
        </p:blipFill>
        <p:spPr>
          <a:xfrm>
            <a:off x="4774475" y="1382338"/>
            <a:ext cx="3509423" cy="26345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2"/>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Discussion: Distance</a:t>
            </a:r>
            <a:endParaRPr/>
          </a:p>
        </p:txBody>
      </p:sp>
      <p:sp>
        <p:nvSpPr>
          <p:cNvPr id="376" name="Google Shape;376;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pic>
        <p:nvPicPr>
          <p:cNvPr id="377" name="Google Shape;377;p32"/>
          <p:cNvPicPr preferRelativeResize="0"/>
          <p:nvPr/>
        </p:nvPicPr>
        <p:blipFill>
          <a:blip r:embed="rId3">
            <a:alphaModFix/>
          </a:blip>
          <a:stretch>
            <a:fillRect/>
          </a:stretch>
        </p:blipFill>
        <p:spPr>
          <a:xfrm>
            <a:off x="447400" y="1393651"/>
            <a:ext cx="4041961" cy="2703324"/>
          </a:xfrm>
          <a:prstGeom prst="rect">
            <a:avLst/>
          </a:prstGeom>
          <a:noFill/>
          <a:ln>
            <a:noFill/>
          </a:ln>
        </p:spPr>
      </p:pic>
      <p:sp>
        <p:nvSpPr>
          <p:cNvPr id="378" name="Google Shape;378;p32"/>
          <p:cNvSpPr txBox="1"/>
          <p:nvPr/>
        </p:nvSpPr>
        <p:spPr>
          <a:xfrm>
            <a:off x="1358550" y="4096975"/>
            <a:ext cx="23508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000000"/>
                </a:solidFill>
              </a:rPr>
              <a:t>[Yilmaz et al., IEEE MILCOM 2019]</a:t>
            </a:r>
            <a:endParaRPr sz="1050">
              <a:solidFill>
                <a:srgbClr val="000000"/>
              </a:solidFill>
            </a:endParaRPr>
          </a:p>
        </p:txBody>
      </p:sp>
      <p:pic>
        <p:nvPicPr>
          <p:cNvPr id="379" name="Google Shape;379;p32"/>
          <p:cNvPicPr preferRelativeResize="0"/>
          <p:nvPr/>
        </p:nvPicPr>
        <p:blipFill>
          <a:blip r:embed="rId4">
            <a:alphaModFix/>
          </a:blip>
          <a:stretch>
            <a:fillRect/>
          </a:stretch>
        </p:blipFill>
        <p:spPr>
          <a:xfrm>
            <a:off x="5099013" y="1393650"/>
            <a:ext cx="2598305" cy="2703323"/>
          </a:xfrm>
          <a:prstGeom prst="rect">
            <a:avLst/>
          </a:prstGeom>
          <a:noFill/>
          <a:ln>
            <a:noFill/>
          </a:ln>
        </p:spPr>
      </p:pic>
      <p:sp>
        <p:nvSpPr>
          <p:cNvPr id="380" name="Google Shape;380;p32"/>
          <p:cNvSpPr txBox="1"/>
          <p:nvPr/>
        </p:nvSpPr>
        <p:spPr>
          <a:xfrm>
            <a:off x="6142825" y="4096975"/>
            <a:ext cx="8229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rgbClr val="000000"/>
                </a:solidFill>
              </a:rPr>
              <a:t>[</a:t>
            </a:r>
            <a:r>
              <a:rPr lang="en" sz="1050"/>
              <a:t>EM Eye</a:t>
            </a:r>
            <a:r>
              <a:rPr lang="en" sz="1050">
                <a:solidFill>
                  <a:srgbClr val="000000"/>
                </a:solidFill>
              </a:rPr>
              <a:t>]</a:t>
            </a:r>
            <a:endParaRPr sz="1050">
              <a:solidFill>
                <a:srgbClr val="000000"/>
              </a:solidFill>
            </a:endParaRPr>
          </a:p>
        </p:txBody>
      </p:sp>
      <p:sp>
        <p:nvSpPr>
          <p:cNvPr id="381" name="Google Shape;381;p32"/>
          <p:cNvSpPr/>
          <p:nvPr/>
        </p:nvSpPr>
        <p:spPr>
          <a:xfrm>
            <a:off x="447400" y="1393651"/>
            <a:ext cx="1036800" cy="1178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txBox="1"/>
          <p:nvPr/>
        </p:nvSpPr>
        <p:spPr>
          <a:xfrm>
            <a:off x="832625" y="962550"/>
            <a:ext cx="3000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a:solidFill>
                  <a:schemeClr val="dk1"/>
                </a:solidFill>
                <a:latin typeface="Calibri"/>
                <a:ea typeface="Calibri"/>
                <a:cs typeface="Calibri"/>
                <a:sym typeface="Calibri"/>
              </a:rPr>
              <a:t>Lab Customized Receiver</a:t>
            </a:r>
            <a:endParaRPr/>
          </a:p>
        </p:txBody>
      </p:sp>
      <p:sp>
        <p:nvSpPr>
          <p:cNvPr id="383" name="Google Shape;383;p32"/>
          <p:cNvSpPr txBox="1"/>
          <p:nvPr/>
        </p:nvSpPr>
        <p:spPr>
          <a:xfrm>
            <a:off x="4898175" y="962550"/>
            <a:ext cx="3000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b="1">
                <a:solidFill>
                  <a:schemeClr val="dk1"/>
                </a:solidFill>
                <a:latin typeface="Calibri"/>
                <a:ea typeface="Calibri"/>
                <a:cs typeface="Calibri"/>
                <a:sym typeface="Calibri"/>
              </a:rPr>
              <a:t>COTS Receiver</a:t>
            </a:r>
            <a:endParaRPr/>
          </a:p>
        </p:txBody>
      </p:sp>
      <p:cxnSp>
        <p:nvCxnSpPr>
          <p:cNvPr id="384" name="Google Shape;384;p32"/>
          <p:cNvCxnSpPr/>
          <p:nvPr/>
        </p:nvCxnSpPr>
        <p:spPr>
          <a:xfrm rot="10800000" flipH="1">
            <a:off x="7584025" y="1696600"/>
            <a:ext cx="542400" cy="124200"/>
          </a:xfrm>
          <a:prstGeom prst="straightConnector1">
            <a:avLst/>
          </a:prstGeom>
          <a:noFill/>
          <a:ln w="9525" cap="flat" cmpd="sng">
            <a:solidFill>
              <a:srgbClr val="FF0000"/>
            </a:solidFill>
            <a:prstDash val="solid"/>
            <a:round/>
            <a:headEnd type="none" w="med" len="med"/>
            <a:tailEnd type="triangle" w="med" len="med"/>
          </a:ln>
        </p:spPr>
      </p:cxnSp>
      <p:sp>
        <p:nvSpPr>
          <p:cNvPr id="385" name="Google Shape;385;p32"/>
          <p:cNvSpPr txBox="1"/>
          <p:nvPr/>
        </p:nvSpPr>
        <p:spPr>
          <a:xfrm>
            <a:off x="6920900" y="1265500"/>
            <a:ext cx="3000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a:solidFill>
                  <a:schemeClr val="dk1"/>
                </a:solidFill>
                <a:latin typeface="Calibri"/>
                <a:ea typeface="Calibri"/>
                <a:cs typeface="Calibri"/>
                <a:sym typeface="Calibri"/>
              </a:rPr>
              <a:t>$15 on Amazon</a:t>
            </a:r>
            <a:endParaRPr/>
          </a:p>
        </p:txBody>
      </p:sp>
      <p:sp>
        <p:nvSpPr>
          <p:cNvPr id="386" name="Google Shape;386;p32"/>
          <p:cNvSpPr txBox="1"/>
          <p:nvPr/>
        </p:nvSpPr>
        <p:spPr>
          <a:xfrm>
            <a:off x="6965725" y="2852250"/>
            <a:ext cx="3000000" cy="431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600">
                <a:solidFill>
                  <a:schemeClr val="dk1"/>
                </a:solidFill>
                <a:latin typeface="Calibri"/>
                <a:ea typeface="Calibri"/>
                <a:cs typeface="Calibri"/>
                <a:sym typeface="Calibri"/>
              </a:rPr>
              <a:t>$30 to $2000</a:t>
            </a:r>
            <a:endParaRPr/>
          </a:p>
        </p:txBody>
      </p:sp>
      <p:cxnSp>
        <p:nvCxnSpPr>
          <p:cNvPr id="387" name="Google Shape;387;p32"/>
          <p:cNvCxnSpPr/>
          <p:nvPr/>
        </p:nvCxnSpPr>
        <p:spPr>
          <a:xfrm rot="10800000" flipH="1">
            <a:off x="6311150" y="3283400"/>
            <a:ext cx="1815300" cy="156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3"/>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TEMPEST: From Computer Outputs to Inputs</a:t>
            </a:r>
            <a:endParaRPr/>
          </a:p>
        </p:txBody>
      </p:sp>
      <p:sp>
        <p:nvSpPr>
          <p:cNvPr id="393" name="Google Shape;393;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pic>
        <p:nvPicPr>
          <p:cNvPr id="394" name="Google Shape;394;p33"/>
          <p:cNvPicPr preferRelativeResize="0"/>
          <p:nvPr/>
        </p:nvPicPr>
        <p:blipFill rotWithShape="1">
          <a:blip r:embed="rId3">
            <a:alphaModFix/>
          </a:blip>
          <a:srcRect/>
          <a:stretch/>
        </p:blipFill>
        <p:spPr>
          <a:xfrm>
            <a:off x="4395074" y="952199"/>
            <a:ext cx="4626073" cy="2232175"/>
          </a:xfrm>
          <a:prstGeom prst="rect">
            <a:avLst/>
          </a:prstGeom>
          <a:noFill/>
          <a:ln>
            <a:noFill/>
          </a:ln>
        </p:spPr>
      </p:pic>
      <p:pic>
        <p:nvPicPr>
          <p:cNvPr id="395" name="Google Shape;395;p33"/>
          <p:cNvPicPr preferRelativeResize="0"/>
          <p:nvPr/>
        </p:nvPicPr>
        <p:blipFill rotWithShape="1">
          <a:blip r:embed="rId4">
            <a:alphaModFix/>
          </a:blip>
          <a:srcRect/>
          <a:stretch/>
        </p:blipFill>
        <p:spPr>
          <a:xfrm>
            <a:off x="468225" y="952200"/>
            <a:ext cx="3709282" cy="2232186"/>
          </a:xfrm>
          <a:prstGeom prst="rect">
            <a:avLst/>
          </a:prstGeom>
          <a:noFill/>
          <a:ln>
            <a:noFill/>
          </a:ln>
        </p:spPr>
      </p:pic>
      <p:pic>
        <p:nvPicPr>
          <p:cNvPr id="396" name="Google Shape;396;p33"/>
          <p:cNvPicPr preferRelativeResize="0"/>
          <p:nvPr/>
        </p:nvPicPr>
        <p:blipFill rotWithShape="1">
          <a:blip r:embed="rId5">
            <a:alphaModFix/>
          </a:blip>
          <a:srcRect/>
          <a:stretch/>
        </p:blipFill>
        <p:spPr>
          <a:xfrm>
            <a:off x="1369425" y="1150525"/>
            <a:ext cx="1598374" cy="1007250"/>
          </a:xfrm>
          <a:prstGeom prst="rect">
            <a:avLst/>
          </a:prstGeom>
          <a:noFill/>
          <a:ln>
            <a:noFill/>
          </a:ln>
        </p:spPr>
      </p:pic>
      <p:pic>
        <p:nvPicPr>
          <p:cNvPr id="397" name="Google Shape;397;p33"/>
          <p:cNvPicPr preferRelativeResize="0"/>
          <p:nvPr/>
        </p:nvPicPr>
        <p:blipFill>
          <a:blip r:embed="rId6">
            <a:alphaModFix/>
          </a:blip>
          <a:stretch>
            <a:fillRect/>
          </a:stretch>
        </p:blipFill>
        <p:spPr>
          <a:xfrm>
            <a:off x="5929969" y="3276450"/>
            <a:ext cx="2991556" cy="1294713"/>
          </a:xfrm>
          <a:prstGeom prst="rect">
            <a:avLst/>
          </a:prstGeom>
          <a:noFill/>
          <a:ln>
            <a:noFill/>
          </a:ln>
        </p:spPr>
      </p:pic>
      <p:sp>
        <p:nvSpPr>
          <p:cNvPr id="398" name="Google Shape;398;p33"/>
          <p:cNvSpPr txBox="1"/>
          <p:nvPr/>
        </p:nvSpPr>
        <p:spPr>
          <a:xfrm>
            <a:off x="108725" y="4170975"/>
            <a:ext cx="5759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000" b="0" i="0" u="none" strike="noStrike" cap="none">
                <a:solidFill>
                  <a:srgbClr val="000000"/>
                </a:solidFill>
                <a:latin typeface="Helvetica Neue"/>
                <a:ea typeface="Helvetica Neue"/>
                <a:cs typeface="Helvetica Neue"/>
                <a:sym typeface="Helvetica Neue"/>
              </a:rPr>
              <a:t>[“</a:t>
            </a:r>
            <a:r>
              <a:rPr lang="en" sz="1000">
                <a:latin typeface="Helvetica Neue"/>
                <a:ea typeface="Helvetica Neue"/>
                <a:cs typeface="Helvetica Neue"/>
                <a:sym typeface="Helvetica Neue"/>
              </a:rPr>
              <a:t>Electromagnetic radiation from video display units: An eavesdropping risk?</a:t>
            </a:r>
            <a:r>
              <a:rPr lang="en" sz="1000" b="0" i="0" u="none" strike="noStrike" cap="none">
                <a:solidFill>
                  <a:srgbClr val="000000"/>
                </a:solidFill>
                <a:latin typeface="Helvetica Neue"/>
                <a:ea typeface="Helvetica Neue"/>
                <a:cs typeface="Helvetica Neue"/>
                <a:sym typeface="Helvetica Neue"/>
              </a:rPr>
              <a:t>”, </a:t>
            </a:r>
            <a:r>
              <a:rPr lang="en" sz="1000">
                <a:latin typeface="Helvetica Neue"/>
                <a:ea typeface="Helvetica Neue"/>
                <a:cs typeface="Helvetica Neue"/>
                <a:sym typeface="Helvetica Neue"/>
              </a:rPr>
              <a:t>Wim Van Eck</a:t>
            </a:r>
            <a:r>
              <a:rPr lang="en" sz="1000" b="0" i="0" u="none" strike="noStrike" cap="none">
                <a:solidFill>
                  <a:srgbClr val="000000"/>
                </a:solidFill>
                <a:latin typeface="Helvetica Neue"/>
                <a:ea typeface="Helvetica Neue"/>
                <a:cs typeface="Helvetica Neue"/>
                <a:sym typeface="Helvetica Neue"/>
              </a:rPr>
              <a:t>, </a:t>
            </a:r>
            <a:r>
              <a:rPr lang="en" sz="1000">
                <a:latin typeface="Helvetica Neue"/>
                <a:ea typeface="Helvetica Neue"/>
                <a:cs typeface="Helvetica Neue"/>
                <a:sym typeface="Helvetica Neue"/>
              </a:rPr>
              <a:t>1985</a:t>
            </a:r>
            <a:r>
              <a:rPr lang="en" sz="1000" b="0" i="0" u="none" strike="noStrike" cap="none">
                <a:solidFill>
                  <a:srgbClr val="000000"/>
                </a:solidFill>
                <a:latin typeface="Helvetica Neue"/>
                <a:ea typeface="Helvetica Neue"/>
                <a:cs typeface="Helvetica Neue"/>
                <a:sym typeface="Helvetica Neue"/>
              </a:rPr>
              <a:t>]</a:t>
            </a:r>
            <a:endParaRPr sz="1000" b="0" i="0" u="none" strike="noStrike" cap="none">
              <a:solidFill>
                <a:srgbClr val="000000"/>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rgbClr val="000000"/>
              </a:buClr>
              <a:buSzPts val="1200"/>
              <a:buFont typeface="Arial"/>
              <a:buNone/>
            </a:pPr>
            <a:r>
              <a:rPr lang="en" sz="1000">
                <a:latin typeface="Helvetica Neue"/>
                <a:ea typeface="Helvetica Neue"/>
                <a:cs typeface="Helvetica Neue"/>
                <a:sym typeface="Helvetica Neue"/>
              </a:rPr>
              <a:t>[“Compromising emanations: eavesdropping risks of computer displays”, Markus Kuhn, 2003]</a:t>
            </a:r>
            <a:endParaRPr sz="1000">
              <a:latin typeface="Helvetica Neue"/>
              <a:ea typeface="Helvetica Neue"/>
              <a:cs typeface="Helvetica Neue"/>
              <a:sym typeface="Helvetica Neue"/>
            </a:endParaRPr>
          </a:p>
        </p:txBody>
      </p:sp>
      <p:pic>
        <p:nvPicPr>
          <p:cNvPr id="399" name="Google Shape;399;p33"/>
          <p:cNvPicPr preferRelativeResize="0"/>
          <p:nvPr/>
        </p:nvPicPr>
        <p:blipFill>
          <a:blip r:embed="rId7">
            <a:alphaModFix/>
          </a:blip>
          <a:stretch>
            <a:fillRect/>
          </a:stretch>
        </p:blipFill>
        <p:spPr>
          <a:xfrm>
            <a:off x="535050" y="3184386"/>
            <a:ext cx="1119982" cy="864675"/>
          </a:xfrm>
          <a:prstGeom prst="rect">
            <a:avLst/>
          </a:prstGeom>
          <a:noFill/>
          <a:ln>
            <a:noFill/>
          </a:ln>
        </p:spPr>
      </p:pic>
      <p:pic>
        <p:nvPicPr>
          <p:cNvPr id="400" name="Google Shape;400;p33"/>
          <p:cNvPicPr preferRelativeResize="0"/>
          <p:nvPr/>
        </p:nvPicPr>
        <p:blipFill>
          <a:blip r:embed="rId8">
            <a:alphaModFix/>
          </a:blip>
          <a:stretch>
            <a:fillRect/>
          </a:stretch>
        </p:blipFill>
        <p:spPr>
          <a:xfrm>
            <a:off x="1725725" y="3221675"/>
            <a:ext cx="1119974" cy="827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4"/>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Discussion: Other Sensors &amp; Broader Impact</a:t>
            </a:r>
            <a:endParaRPr/>
          </a:p>
        </p:txBody>
      </p:sp>
      <p:sp>
        <p:nvSpPr>
          <p:cNvPr id="406" name="Google Shape;40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sp>
        <p:nvSpPr>
          <p:cNvPr id="407" name="Google Shape;407;p34"/>
          <p:cNvSpPr txBox="1"/>
          <p:nvPr/>
        </p:nvSpPr>
        <p:spPr>
          <a:xfrm>
            <a:off x="574200" y="848263"/>
            <a:ext cx="8569800" cy="56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2500">
                <a:solidFill>
                  <a:srgbClr val="000000"/>
                </a:solidFill>
                <a:latin typeface="Calibri"/>
                <a:ea typeface="Calibri"/>
                <a:cs typeface="Calibri"/>
                <a:sym typeface="Calibri"/>
              </a:rPr>
              <a:t>Other sensors and interfaces: SPI, I2C, ……</a:t>
            </a:r>
            <a:endParaRPr sz="2500"/>
          </a:p>
        </p:txBody>
      </p:sp>
      <p:pic>
        <p:nvPicPr>
          <p:cNvPr id="408" name="Google Shape;408;p34"/>
          <p:cNvPicPr preferRelativeResize="0"/>
          <p:nvPr/>
        </p:nvPicPr>
        <p:blipFill>
          <a:blip r:embed="rId3">
            <a:alphaModFix/>
          </a:blip>
          <a:stretch>
            <a:fillRect/>
          </a:stretch>
        </p:blipFill>
        <p:spPr>
          <a:xfrm>
            <a:off x="953775" y="1500825"/>
            <a:ext cx="2834300" cy="1424350"/>
          </a:xfrm>
          <a:prstGeom prst="rect">
            <a:avLst/>
          </a:prstGeom>
          <a:noFill/>
          <a:ln>
            <a:noFill/>
          </a:ln>
        </p:spPr>
      </p:pic>
      <p:pic>
        <p:nvPicPr>
          <p:cNvPr id="409" name="Google Shape;409;p34"/>
          <p:cNvPicPr preferRelativeResize="0"/>
          <p:nvPr/>
        </p:nvPicPr>
        <p:blipFill>
          <a:blip r:embed="rId4">
            <a:alphaModFix/>
          </a:blip>
          <a:stretch>
            <a:fillRect/>
          </a:stretch>
        </p:blipFill>
        <p:spPr>
          <a:xfrm>
            <a:off x="4246525" y="1691125"/>
            <a:ext cx="3416677" cy="2932900"/>
          </a:xfrm>
          <a:prstGeom prst="rect">
            <a:avLst/>
          </a:prstGeom>
          <a:noFill/>
          <a:ln>
            <a:noFill/>
          </a:ln>
        </p:spPr>
      </p:pic>
      <p:pic>
        <p:nvPicPr>
          <p:cNvPr id="410" name="Google Shape;410;p34"/>
          <p:cNvPicPr preferRelativeResize="0"/>
          <p:nvPr/>
        </p:nvPicPr>
        <p:blipFill>
          <a:blip r:embed="rId5">
            <a:alphaModFix/>
          </a:blip>
          <a:stretch>
            <a:fillRect/>
          </a:stretch>
        </p:blipFill>
        <p:spPr>
          <a:xfrm>
            <a:off x="953775" y="3038846"/>
            <a:ext cx="2834300" cy="1647282"/>
          </a:xfrm>
          <a:prstGeom prst="rect">
            <a:avLst/>
          </a:prstGeom>
          <a:noFill/>
          <a:ln>
            <a:noFill/>
          </a:ln>
        </p:spPr>
      </p:pic>
      <p:sp>
        <p:nvSpPr>
          <p:cNvPr id="411" name="Google Shape;411;p34"/>
          <p:cNvSpPr txBox="1"/>
          <p:nvPr/>
        </p:nvSpPr>
        <p:spPr>
          <a:xfrm rot="-5400000" flipH="1">
            <a:off x="235525" y="3879125"/>
            <a:ext cx="1321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t>[Photo: Adafruit]</a:t>
            </a:r>
            <a:endParaRPr sz="7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35"/>
          <p:cNvSpPr txBox="1">
            <a:spLocks noGrp="1"/>
          </p:cNvSpPr>
          <p:nvPr>
            <p:ph type="body" idx="1"/>
          </p:nvPr>
        </p:nvSpPr>
        <p:spPr>
          <a:xfrm>
            <a:off x="167475" y="815163"/>
            <a:ext cx="8908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EM leakage from cameras allows reconstructing image streams. </a:t>
            </a:r>
            <a:endParaRPr/>
          </a:p>
          <a:p>
            <a:pPr marL="457200" lvl="0" indent="-342900" algn="l" rtl="0">
              <a:spcBef>
                <a:spcPts val="0"/>
              </a:spcBef>
              <a:spcAft>
                <a:spcPts val="0"/>
              </a:spcAft>
              <a:buSzPts val="1800"/>
              <a:buChar char="●"/>
            </a:pPr>
            <a:r>
              <a:rPr lang="en"/>
              <a:t>Better not DIY your own home security cameras……</a:t>
            </a:r>
            <a:endParaRPr/>
          </a:p>
          <a:p>
            <a:pPr marL="457200" lvl="0" indent="-342900" algn="l" rtl="0">
              <a:spcBef>
                <a:spcPts val="0"/>
              </a:spcBef>
              <a:spcAft>
                <a:spcPts val="0"/>
              </a:spcAft>
              <a:buSzPts val="1800"/>
              <a:buChar char="●"/>
            </a:pPr>
            <a:r>
              <a:rPr lang="en"/>
              <a:t>A new chapter of TEMPEST in sensors! </a:t>
            </a:r>
            <a:endParaRPr/>
          </a:p>
        </p:txBody>
      </p:sp>
      <p:sp>
        <p:nvSpPr>
          <p:cNvPr id="417" name="Google Shape;417;p35"/>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Summary </a:t>
            </a:r>
            <a:endParaRPr/>
          </a:p>
        </p:txBody>
      </p:sp>
      <p:sp>
        <p:nvSpPr>
          <p:cNvPr id="418" name="Google Shape;418;p35"/>
          <p:cNvSpPr txBox="1"/>
          <p:nvPr/>
        </p:nvSpPr>
        <p:spPr>
          <a:xfrm>
            <a:off x="311700" y="1756625"/>
            <a:ext cx="30000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u="sng">
                <a:solidFill>
                  <a:schemeClr val="dk1"/>
                </a:solidFill>
                <a:latin typeface="Calibri"/>
                <a:ea typeface="Calibri"/>
                <a:cs typeface="Calibri"/>
                <a:sym typeface="Calibri"/>
              </a:rPr>
              <a:t>Team</a:t>
            </a:r>
            <a:endParaRPr sz="1800" u="sng">
              <a:latin typeface="Calibri"/>
              <a:ea typeface="Calibri"/>
              <a:cs typeface="Calibri"/>
              <a:sym typeface="Calibri"/>
            </a:endParaRPr>
          </a:p>
        </p:txBody>
      </p:sp>
      <p:sp>
        <p:nvSpPr>
          <p:cNvPr id="419" name="Google Shape;419;p35"/>
          <p:cNvSpPr txBox="1"/>
          <p:nvPr/>
        </p:nvSpPr>
        <p:spPr>
          <a:xfrm>
            <a:off x="5079725" y="2183650"/>
            <a:ext cx="4071000" cy="446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u="sng">
                <a:solidFill>
                  <a:schemeClr val="hlink"/>
                </a:solidFill>
                <a:hlinkClick r:id="rId3"/>
              </a:rPr>
              <a:t>https://emeyeattack.github.io/Website/</a:t>
            </a:r>
            <a:r>
              <a:rPr lang="en" sz="1700"/>
              <a:t> </a:t>
            </a:r>
            <a:endParaRPr sz="1700"/>
          </a:p>
        </p:txBody>
      </p:sp>
      <p:pic>
        <p:nvPicPr>
          <p:cNvPr id="420" name="Google Shape;420;p35"/>
          <p:cNvPicPr preferRelativeResize="0"/>
          <p:nvPr/>
        </p:nvPicPr>
        <p:blipFill>
          <a:blip r:embed="rId4">
            <a:alphaModFix/>
          </a:blip>
          <a:stretch>
            <a:fillRect/>
          </a:stretch>
        </p:blipFill>
        <p:spPr>
          <a:xfrm>
            <a:off x="5410962" y="4182635"/>
            <a:ext cx="1444800" cy="472039"/>
          </a:xfrm>
          <a:prstGeom prst="rect">
            <a:avLst/>
          </a:prstGeom>
          <a:noFill/>
          <a:ln>
            <a:noFill/>
          </a:ln>
        </p:spPr>
      </p:pic>
      <p:sp>
        <p:nvSpPr>
          <p:cNvPr id="421" name="Google Shape;421;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422" name="Google Shape;422;p35"/>
          <p:cNvPicPr preferRelativeResize="0"/>
          <p:nvPr/>
        </p:nvPicPr>
        <p:blipFill>
          <a:blip r:embed="rId5">
            <a:alphaModFix/>
          </a:blip>
          <a:stretch>
            <a:fillRect/>
          </a:stretch>
        </p:blipFill>
        <p:spPr>
          <a:xfrm>
            <a:off x="458700" y="2313425"/>
            <a:ext cx="909150" cy="892450"/>
          </a:xfrm>
          <a:prstGeom prst="rect">
            <a:avLst/>
          </a:prstGeom>
          <a:noFill/>
          <a:ln>
            <a:noFill/>
          </a:ln>
        </p:spPr>
      </p:pic>
      <p:sp>
        <p:nvSpPr>
          <p:cNvPr id="423" name="Google Shape;423;p35"/>
          <p:cNvSpPr txBox="1"/>
          <p:nvPr/>
        </p:nvSpPr>
        <p:spPr>
          <a:xfrm>
            <a:off x="458700" y="3154125"/>
            <a:ext cx="9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rPr>
              <a:t>Yan Long</a:t>
            </a:r>
            <a:endParaRPr/>
          </a:p>
        </p:txBody>
      </p:sp>
      <p:sp>
        <p:nvSpPr>
          <p:cNvPr id="424" name="Google Shape;424;p35"/>
          <p:cNvSpPr txBox="1"/>
          <p:nvPr/>
        </p:nvSpPr>
        <p:spPr>
          <a:xfrm>
            <a:off x="967263" y="4395025"/>
            <a:ext cx="90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Xiaoyu Ji</a:t>
            </a:r>
            <a:endParaRPr/>
          </a:p>
        </p:txBody>
      </p:sp>
      <p:sp>
        <p:nvSpPr>
          <p:cNvPr id="425" name="Google Shape;425;p35"/>
          <p:cNvSpPr txBox="1"/>
          <p:nvPr/>
        </p:nvSpPr>
        <p:spPr>
          <a:xfrm>
            <a:off x="2079725" y="43950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000000"/>
                </a:solidFill>
              </a:rPr>
              <a:t>Wenyuan Xu       Kevin Fu </a:t>
            </a:r>
            <a:endParaRPr/>
          </a:p>
        </p:txBody>
      </p:sp>
      <p:pic>
        <p:nvPicPr>
          <p:cNvPr id="426" name="Google Shape;426;p35"/>
          <p:cNvPicPr preferRelativeResize="0"/>
          <p:nvPr/>
        </p:nvPicPr>
        <p:blipFill>
          <a:blip r:embed="rId6">
            <a:alphaModFix/>
          </a:blip>
          <a:stretch>
            <a:fillRect/>
          </a:stretch>
        </p:blipFill>
        <p:spPr>
          <a:xfrm>
            <a:off x="3401648" y="3562675"/>
            <a:ext cx="893704" cy="892449"/>
          </a:xfrm>
          <a:prstGeom prst="rect">
            <a:avLst/>
          </a:prstGeom>
          <a:noFill/>
          <a:ln>
            <a:noFill/>
          </a:ln>
        </p:spPr>
      </p:pic>
      <p:pic>
        <p:nvPicPr>
          <p:cNvPr id="427" name="Google Shape;427;p35"/>
          <p:cNvPicPr preferRelativeResize="0"/>
          <p:nvPr/>
        </p:nvPicPr>
        <p:blipFill>
          <a:blip r:embed="rId7">
            <a:alphaModFix/>
          </a:blip>
          <a:stretch>
            <a:fillRect/>
          </a:stretch>
        </p:blipFill>
        <p:spPr>
          <a:xfrm>
            <a:off x="2203396" y="3546127"/>
            <a:ext cx="909150" cy="899082"/>
          </a:xfrm>
          <a:prstGeom prst="rect">
            <a:avLst/>
          </a:prstGeom>
          <a:noFill/>
          <a:ln>
            <a:noFill/>
          </a:ln>
        </p:spPr>
      </p:pic>
      <p:pic>
        <p:nvPicPr>
          <p:cNvPr id="428" name="Google Shape;428;p35"/>
          <p:cNvPicPr preferRelativeResize="0"/>
          <p:nvPr/>
        </p:nvPicPr>
        <p:blipFill>
          <a:blip r:embed="rId8">
            <a:alphaModFix/>
          </a:blip>
          <a:stretch>
            <a:fillRect/>
          </a:stretch>
        </p:blipFill>
        <p:spPr>
          <a:xfrm>
            <a:off x="1775000" y="2316970"/>
            <a:ext cx="851538" cy="885366"/>
          </a:xfrm>
          <a:prstGeom prst="rect">
            <a:avLst/>
          </a:prstGeom>
          <a:noFill/>
          <a:ln>
            <a:noFill/>
          </a:ln>
        </p:spPr>
      </p:pic>
      <p:sp>
        <p:nvSpPr>
          <p:cNvPr id="429" name="Google Shape;429;p35"/>
          <p:cNvSpPr txBox="1"/>
          <p:nvPr/>
        </p:nvSpPr>
        <p:spPr>
          <a:xfrm>
            <a:off x="1478375" y="3154125"/>
            <a:ext cx="144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Qinhong Jiang</a:t>
            </a:r>
            <a:endParaRPr/>
          </a:p>
        </p:txBody>
      </p:sp>
      <p:pic>
        <p:nvPicPr>
          <p:cNvPr id="430" name="Google Shape;430;p35"/>
          <p:cNvPicPr preferRelativeResize="0"/>
          <p:nvPr/>
        </p:nvPicPr>
        <p:blipFill>
          <a:blip r:embed="rId9">
            <a:alphaModFix/>
          </a:blip>
          <a:stretch>
            <a:fillRect/>
          </a:stretch>
        </p:blipFill>
        <p:spPr>
          <a:xfrm>
            <a:off x="2996438" y="2308413"/>
            <a:ext cx="789725" cy="902475"/>
          </a:xfrm>
          <a:prstGeom prst="rect">
            <a:avLst/>
          </a:prstGeom>
          <a:noFill/>
          <a:ln>
            <a:noFill/>
          </a:ln>
        </p:spPr>
      </p:pic>
      <p:sp>
        <p:nvSpPr>
          <p:cNvPr id="431" name="Google Shape;431;p35"/>
          <p:cNvSpPr txBox="1"/>
          <p:nvPr/>
        </p:nvSpPr>
        <p:spPr>
          <a:xfrm>
            <a:off x="2944450" y="3154125"/>
            <a:ext cx="998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Chen Yan</a:t>
            </a:r>
            <a:endParaRPr/>
          </a:p>
        </p:txBody>
      </p:sp>
      <p:pic>
        <p:nvPicPr>
          <p:cNvPr id="432" name="Google Shape;432;p35"/>
          <p:cNvPicPr preferRelativeResize="0"/>
          <p:nvPr/>
        </p:nvPicPr>
        <p:blipFill>
          <a:blip r:embed="rId10">
            <a:alphaModFix/>
          </a:blip>
          <a:stretch>
            <a:fillRect/>
          </a:stretch>
        </p:blipFill>
        <p:spPr>
          <a:xfrm>
            <a:off x="4042838" y="2306125"/>
            <a:ext cx="905925" cy="907050"/>
          </a:xfrm>
          <a:prstGeom prst="rect">
            <a:avLst/>
          </a:prstGeom>
          <a:noFill/>
          <a:ln>
            <a:noFill/>
          </a:ln>
        </p:spPr>
      </p:pic>
      <p:sp>
        <p:nvSpPr>
          <p:cNvPr id="433" name="Google Shape;433;p35"/>
          <p:cNvSpPr txBox="1"/>
          <p:nvPr/>
        </p:nvSpPr>
        <p:spPr>
          <a:xfrm>
            <a:off x="3902850" y="3154125"/>
            <a:ext cx="133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Tobias Alam</a:t>
            </a:r>
            <a:endParaRPr/>
          </a:p>
        </p:txBody>
      </p:sp>
      <p:pic>
        <p:nvPicPr>
          <p:cNvPr id="434" name="Google Shape;434;p35"/>
          <p:cNvPicPr preferRelativeResize="0"/>
          <p:nvPr/>
        </p:nvPicPr>
        <p:blipFill>
          <a:blip r:embed="rId11">
            <a:alphaModFix/>
          </a:blip>
          <a:stretch>
            <a:fillRect/>
          </a:stretch>
        </p:blipFill>
        <p:spPr>
          <a:xfrm>
            <a:off x="996150" y="3544425"/>
            <a:ext cx="851525" cy="902475"/>
          </a:xfrm>
          <a:prstGeom prst="rect">
            <a:avLst/>
          </a:prstGeom>
          <a:noFill/>
          <a:ln>
            <a:noFill/>
          </a:ln>
        </p:spPr>
      </p:pic>
      <p:pic>
        <p:nvPicPr>
          <p:cNvPr id="435" name="Google Shape;435;p35"/>
          <p:cNvPicPr preferRelativeResize="0"/>
          <p:nvPr/>
        </p:nvPicPr>
        <p:blipFill>
          <a:blip r:embed="rId12">
            <a:alphaModFix/>
          </a:blip>
          <a:stretch>
            <a:fillRect/>
          </a:stretch>
        </p:blipFill>
        <p:spPr>
          <a:xfrm>
            <a:off x="6220825" y="2630042"/>
            <a:ext cx="1444800" cy="1448371"/>
          </a:xfrm>
          <a:prstGeom prst="rect">
            <a:avLst/>
          </a:prstGeom>
          <a:noFill/>
          <a:ln>
            <a:noFill/>
          </a:ln>
        </p:spPr>
      </p:pic>
      <p:pic>
        <p:nvPicPr>
          <p:cNvPr id="436" name="Google Shape;436;p35"/>
          <p:cNvPicPr preferRelativeResize="0"/>
          <p:nvPr/>
        </p:nvPicPr>
        <p:blipFill>
          <a:blip r:embed="rId13">
            <a:alphaModFix/>
          </a:blip>
          <a:stretch>
            <a:fillRect/>
          </a:stretch>
        </p:blipFill>
        <p:spPr>
          <a:xfrm>
            <a:off x="7020924" y="4186198"/>
            <a:ext cx="1627200" cy="46490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442" name="Google Shape;442;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443" name="Google Shape;44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7"/>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Color</a:t>
            </a:r>
            <a:endParaRPr/>
          </a:p>
        </p:txBody>
      </p:sp>
      <p:sp>
        <p:nvSpPr>
          <p:cNvPr id="449" name="Google Shape;449;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pic>
        <p:nvPicPr>
          <p:cNvPr id="450" name="Google Shape;450;p37"/>
          <p:cNvPicPr preferRelativeResize="0"/>
          <p:nvPr/>
        </p:nvPicPr>
        <p:blipFill>
          <a:blip r:embed="rId3">
            <a:alphaModFix/>
          </a:blip>
          <a:stretch>
            <a:fillRect/>
          </a:stretch>
        </p:blipFill>
        <p:spPr>
          <a:xfrm>
            <a:off x="286875" y="1619443"/>
            <a:ext cx="4076477" cy="1909368"/>
          </a:xfrm>
          <a:prstGeom prst="rect">
            <a:avLst/>
          </a:prstGeom>
          <a:noFill/>
          <a:ln>
            <a:noFill/>
          </a:ln>
        </p:spPr>
      </p:pic>
      <p:pic>
        <p:nvPicPr>
          <p:cNvPr id="451" name="Google Shape;451;p37"/>
          <p:cNvPicPr preferRelativeResize="0"/>
          <p:nvPr/>
        </p:nvPicPr>
        <p:blipFill>
          <a:blip r:embed="rId4">
            <a:alphaModFix/>
          </a:blip>
          <a:stretch>
            <a:fillRect/>
          </a:stretch>
        </p:blipFill>
        <p:spPr>
          <a:xfrm>
            <a:off x="4679623" y="1617062"/>
            <a:ext cx="4076477" cy="1914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38"/>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Angle</a:t>
            </a:r>
            <a:endParaRPr/>
          </a:p>
        </p:txBody>
      </p:sp>
      <p:sp>
        <p:nvSpPr>
          <p:cNvPr id="457" name="Google Shape;45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pic>
        <p:nvPicPr>
          <p:cNvPr id="458" name="Google Shape;458;p38"/>
          <p:cNvPicPr preferRelativeResize="0"/>
          <p:nvPr/>
        </p:nvPicPr>
        <p:blipFill>
          <a:blip r:embed="rId3">
            <a:alphaModFix/>
          </a:blip>
          <a:stretch>
            <a:fillRect/>
          </a:stretch>
        </p:blipFill>
        <p:spPr>
          <a:xfrm>
            <a:off x="1390250" y="1448025"/>
            <a:ext cx="6363499" cy="2991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9"/>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Analog Filtering</a:t>
            </a:r>
            <a:endParaRPr/>
          </a:p>
        </p:txBody>
      </p:sp>
      <p:sp>
        <p:nvSpPr>
          <p:cNvPr id="464" name="Google Shape;464;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pic>
        <p:nvPicPr>
          <p:cNvPr id="465" name="Google Shape;465;p39"/>
          <p:cNvPicPr preferRelativeResize="0"/>
          <p:nvPr/>
        </p:nvPicPr>
        <p:blipFill>
          <a:blip r:embed="rId3">
            <a:alphaModFix/>
          </a:blip>
          <a:stretch>
            <a:fillRect/>
          </a:stretch>
        </p:blipFill>
        <p:spPr>
          <a:xfrm>
            <a:off x="179475" y="2370075"/>
            <a:ext cx="4623501" cy="1210597"/>
          </a:xfrm>
          <a:prstGeom prst="rect">
            <a:avLst/>
          </a:prstGeom>
          <a:noFill/>
          <a:ln>
            <a:noFill/>
          </a:ln>
        </p:spPr>
      </p:pic>
      <p:pic>
        <p:nvPicPr>
          <p:cNvPr id="466" name="Google Shape;466;p39"/>
          <p:cNvPicPr preferRelativeResize="0"/>
          <p:nvPr/>
        </p:nvPicPr>
        <p:blipFill>
          <a:blip r:embed="rId4">
            <a:alphaModFix/>
          </a:blip>
          <a:stretch>
            <a:fillRect/>
          </a:stretch>
        </p:blipFill>
        <p:spPr>
          <a:xfrm>
            <a:off x="4802975" y="1526575"/>
            <a:ext cx="3897101" cy="2621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0"/>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Leakage Modeling: Multi-wire Signal Polarity </a:t>
            </a:r>
            <a:r>
              <a:rPr lang="en">
                <a:solidFill>
                  <a:schemeClr val="lt1"/>
                </a:solidFill>
                <a:highlight>
                  <a:schemeClr val="dk1"/>
                </a:highlight>
              </a:rPr>
              <a:t>Inversion</a:t>
            </a:r>
            <a:endParaRPr>
              <a:solidFill>
                <a:schemeClr val="lt1"/>
              </a:solidFill>
              <a:highlight>
                <a:schemeClr val="dk1"/>
              </a:highlight>
            </a:endParaRPr>
          </a:p>
        </p:txBody>
      </p:sp>
      <p:sp>
        <p:nvSpPr>
          <p:cNvPr id="472" name="Google Shape;472;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pic>
        <p:nvPicPr>
          <p:cNvPr id="473" name="Google Shape;473;p40"/>
          <p:cNvPicPr preferRelativeResize="0"/>
          <p:nvPr/>
        </p:nvPicPr>
        <p:blipFill>
          <a:blip r:embed="rId3">
            <a:alphaModFix/>
          </a:blip>
          <a:stretch>
            <a:fillRect/>
          </a:stretch>
        </p:blipFill>
        <p:spPr>
          <a:xfrm>
            <a:off x="5784575" y="801776"/>
            <a:ext cx="3036774" cy="1671102"/>
          </a:xfrm>
          <a:prstGeom prst="rect">
            <a:avLst/>
          </a:prstGeom>
          <a:noFill/>
          <a:ln>
            <a:noFill/>
          </a:ln>
        </p:spPr>
      </p:pic>
      <p:pic>
        <p:nvPicPr>
          <p:cNvPr id="474" name="Google Shape;474;p40"/>
          <p:cNvPicPr preferRelativeResize="0"/>
          <p:nvPr/>
        </p:nvPicPr>
        <p:blipFill>
          <a:blip r:embed="rId4">
            <a:alphaModFix/>
          </a:blip>
          <a:stretch>
            <a:fillRect/>
          </a:stretch>
        </p:blipFill>
        <p:spPr>
          <a:xfrm>
            <a:off x="5784587" y="2748465"/>
            <a:ext cx="3036756" cy="1639173"/>
          </a:xfrm>
          <a:prstGeom prst="rect">
            <a:avLst/>
          </a:prstGeom>
          <a:noFill/>
          <a:ln>
            <a:noFill/>
          </a:ln>
        </p:spPr>
      </p:pic>
      <p:pic>
        <p:nvPicPr>
          <p:cNvPr id="475" name="Google Shape;475;p40"/>
          <p:cNvPicPr preferRelativeResize="0"/>
          <p:nvPr/>
        </p:nvPicPr>
        <p:blipFill>
          <a:blip r:embed="rId5">
            <a:alphaModFix/>
          </a:blip>
          <a:stretch>
            <a:fillRect/>
          </a:stretch>
        </p:blipFill>
        <p:spPr>
          <a:xfrm>
            <a:off x="3522150" y="801774"/>
            <a:ext cx="1571564" cy="1671100"/>
          </a:xfrm>
          <a:prstGeom prst="rect">
            <a:avLst/>
          </a:prstGeom>
          <a:noFill/>
          <a:ln>
            <a:noFill/>
          </a:ln>
        </p:spPr>
      </p:pic>
      <p:pic>
        <p:nvPicPr>
          <p:cNvPr id="476" name="Google Shape;476;p40"/>
          <p:cNvPicPr preferRelativeResize="0"/>
          <p:nvPr/>
        </p:nvPicPr>
        <p:blipFill>
          <a:blip r:embed="rId6">
            <a:alphaModFix/>
          </a:blip>
          <a:stretch>
            <a:fillRect/>
          </a:stretch>
        </p:blipFill>
        <p:spPr>
          <a:xfrm>
            <a:off x="3522150" y="2748475"/>
            <a:ext cx="1571574" cy="1639174"/>
          </a:xfrm>
          <a:prstGeom prst="rect">
            <a:avLst/>
          </a:prstGeom>
          <a:noFill/>
          <a:ln>
            <a:noFill/>
          </a:ln>
        </p:spPr>
      </p:pic>
      <p:pic>
        <p:nvPicPr>
          <p:cNvPr id="477" name="Google Shape;477;p40"/>
          <p:cNvPicPr preferRelativeResize="0"/>
          <p:nvPr/>
        </p:nvPicPr>
        <p:blipFill>
          <a:blip r:embed="rId7">
            <a:alphaModFix/>
          </a:blip>
          <a:stretch>
            <a:fillRect/>
          </a:stretch>
        </p:blipFill>
        <p:spPr>
          <a:xfrm>
            <a:off x="235500" y="2002200"/>
            <a:ext cx="2633951" cy="1557800"/>
          </a:xfrm>
          <a:prstGeom prst="rect">
            <a:avLst/>
          </a:prstGeom>
          <a:noFill/>
          <a:ln>
            <a:noFill/>
          </a:ln>
        </p:spPr>
      </p:pic>
      <p:sp>
        <p:nvSpPr>
          <p:cNvPr id="478" name="Google Shape;478;p40"/>
          <p:cNvSpPr/>
          <p:nvPr/>
        </p:nvSpPr>
        <p:spPr>
          <a:xfrm>
            <a:off x="5127150" y="1416750"/>
            <a:ext cx="624000" cy="336000"/>
          </a:xfrm>
          <a:prstGeom prst="rightArrow">
            <a:avLst>
              <a:gd name="adj1" fmla="val 38914"/>
              <a:gd name="adj2" fmla="val 72612"/>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9" name="Google Shape;479;p40"/>
          <p:cNvSpPr/>
          <p:nvPr/>
        </p:nvSpPr>
        <p:spPr>
          <a:xfrm>
            <a:off x="5127150" y="3400063"/>
            <a:ext cx="624000" cy="336000"/>
          </a:xfrm>
          <a:prstGeom prst="rightArrow">
            <a:avLst>
              <a:gd name="adj1" fmla="val 38914"/>
              <a:gd name="adj2" fmla="val 72612"/>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0" name="Google Shape;480;p40"/>
          <p:cNvSpPr/>
          <p:nvPr/>
        </p:nvSpPr>
        <p:spPr>
          <a:xfrm rot="-1790638">
            <a:off x="2856025" y="2403839"/>
            <a:ext cx="623945" cy="335825"/>
          </a:xfrm>
          <a:prstGeom prst="rightArrow">
            <a:avLst>
              <a:gd name="adj1" fmla="val 38914"/>
              <a:gd name="adj2" fmla="val 72612"/>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1" name="Google Shape;481;p40"/>
          <p:cNvSpPr/>
          <p:nvPr/>
        </p:nvSpPr>
        <p:spPr>
          <a:xfrm rot="-9009362" flipH="1">
            <a:off x="2856025" y="2768714"/>
            <a:ext cx="623945" cy="335825"/>
          </a:xfrm>
          <a:prstGeom prst="rightArrow">
            <a:avLst>
              <a:gd name="adj1" fmla="val 38914"/>
              <a:gd name="adj2" fmla="val 72612"/>
            </a:avLst>
          </a:prstGeom>
          <a:solidFill>
            <a:srgbClr val="434343"/>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1"/>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Leakage Modeling: Multi-wire Signal Polarity </a:t>
            </a:r>
            <a:r>
              <a:rPr lang="en">
                <a:solidFill>
                  <a:schemeClr val="lt1"/>
                </a:solidFill>
                <a:highlight>
                  <a:schemeClr val="dk1"/>
                </a:highlight>
              </a:rPr>
              <a:t>Inversion</a:t>
            </a:r>
            <a:endParaRPr>
              <a:solidFill>
                <a:schemeClr val="lt1"/>
              </a:solidFill>
              <a:highlight>
                <a:schemeClr val="dk1"/>
              </a:highlight>
            </a:endParaRPr>
          </a:p>
        </p:txBody>
      </p:sp>
      <p:sp>
        <p:nvSpPr>
          <p:cNvPr id="487" name="Google Shape;487;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pic>
        <p:nvPicPr>
          <p:cNvPr id="488" name="Google Shape;488;p41"/>
          <p:cNvPicPr preferRelativeResize="0"/>
          <p:nvPr/>
        </p:nvPicPr>
        <p:blipFill>
          <a:blip r:embed="rId3">
            <a:alphaModFix/>
          </a:blip>
          <a:stretch>
            <a:fillRect/>
          </a:stretch>
        </p:blipFill>
        <p:spPr>
          <a:xfrm>
            <a:off x="235500" y="1359650"/>
            <a:ext cx="1980877" cy="1665512"/>
          </a:xfrm>
          <a:prstGeom prst="rect">
            <a:avLst/>
          </a:prstGeom>
          <a:noFill/>
          <a:ln>
            <a:noFill/>
          </a:ln>
        </p:spPr>
      </p:pic>
      <p:sp>
        <p:nvSpPr>
          <p:cNvPr id="489" name="Google Shape;489;p41"/>
          <p:cNvSpPr txBox="1"/>
          <p:nvPr/>
        </p:nvSpPr>
        <p:spPr>
          <a:xfrm>
            <a:off x="2973725" y="1891525"/>
            <a:ext cx="16725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position 2</a:t>
            </a:r>
            <a:endParaRPr b="1"/>
          </a:p>
        </p:txBody>
      </p:sp>
      <p:grpSp>
        <p:nvGrpSpPr>
          <p:cNvPr id="490" name="Google Shape;490;p41"/>
          <p:cNvGrpSpPr/>
          <p:nvPr/>
        </p:nvGrpSpPr>
        <p:grpSpPr>
          <a:xfrm>
            <a:off x="2547731" y="1359650"/>
            <a:ext cx="6051196" cy="3081050"/>
            <a:chOff x="2547731" y="1359650"/>
            <a:chExt cx="6051196" cy="3081050"/>
          </a:xfrm>
        </p:grpSpPr>
        <p:grpSp>
          <p:nvGrpSpPr>
            <p:cNvPr id="491" name="Google Shape;491;p41"/>
            <p:cNvGrpSpPr/>
            <p:nvPr/>
          </p:nvGrpSpPr>
          <p:grpSpPr>
            <a:xfrm>
              <a:off x="2547731" y="1359650"/>
              <a:ext cx="6051196" cy="3081050"/>
              <a:chOff x="2547731" y="1359650"/>
              <a:chExt cx="6051196" cy="3081050"/>
            </a:xfrm>
          </p:grpSpPr>
          <p:pic>
            <p:nvPicPr>
              <p:cNvPr id="492" name="Google Shape;492;p41"/>
              <p:cNvPicPr preferRelativeResize="0"/>
              <p:nvPr/>
            </p:nvPicPr>
            <p:blipFill>
              <a:blip r:embed="rId4">
                <a:alphaModFix/>
              </a:blip>
              <a:stretch>
                <a:fillRect/>
              </a:stretch>
            </p:blipFill>
            <p:spPr>
              <a:xfrm>
                <a:off x="2547731" y="1359650"/>
                <a:ext cx="6051196" cy="3034225"/>
              </a:xfrm>
              <a:prstGeom prst="rect">
                <a:avLst/>
              </a:prstGeom>
              <a:noFill/>
              <a:ln>
                <a:noFill/>
              </a:ln>
            </p:spPr>
          </p:pic>
          <p:pic>
            <p:nvPicPr>
              <p:cNvPr id="493" name="Google Shape;493;p41"/>
              <p:cNvPicPr preferRelativeResize="0"/>
              <p:nvPr/>
            </p:nvPicPr>
            <p:blipFill>
              <a:blip r:embed="rId5">
                <a:alphaModFix/>
              </a:blip>
              <a:stretch>
                <a:fillRect/>
              </a:stretch>
            </p:blipFill>
            <p:spPr>
              <a:xfrm>
                <a:off x="2688950" y="2639400"/>
                <a:ext cx="5492200" cy="261575"/>
              </a:xfrm>
              <a:prstGeom prst="rect">
                <a:avLst/>
              </a:prstGeom>
              <a:noFill/>
              <a:ln>
                <a:noFill/>
              </a:ln>
            </p:spPr>
          </p:pic>
          <p:pic>
            <p:nvPicPr>
              <p:cNvPr id="494" name="Google Shape;494;p41"/>
              <p:cNvPicPr preferRelativeResize="0"/>
              <p:nvPr/>
            </p:nvPicPr>
            <p:blipFill>
              <a:blip r:embed="rId5">
                <a:alphaModFix/>
              </a:blip>
              <a:stretch>
                <a:fillRect/>
              </a:stretch>
            </p:blipFill>
            <p:spPr>
              <a:xfrm>
                <a:off x="3106725" y="4179125"/>
                <a:ext cx="5492200" cy="261575"/>
              </a:xfrm>
              <a:prstGeom prst="rect">
                <a:avLst/>
              </a:prstGeom>
              <a:noFill/>
              <a:ln>
                <a:noFill/>
              </a:ln>
            </p:spPr>
          </p:pic>
        </p:grpSp>
        <p:pic>
          <p:nvPicPr>
            <p:cNvPr id="495" name="Google Shape;495;p41"/>
            <p:cNvPicPr preferRelativeResize="0"/>
            <p:nvPr/>
          </p:nvPicPr>
          <p:blipFill>
            <a:blip r:embed="rId5">
              <a:alphaModFix/>
            </a:blip>
            <a:stretch>
              <a:fillRect/>
            </a:stretch>
          </p:blipFill>
          <p:spPr>
            <a:xfrm>
              <a:off x="3643125" y="1831800"/>
              <a:ext cx="642600" cy="261575"/>
            </a:xfrm>
            <a:prstGeom prst="rect">
              <a:avLst/>
            </a:prstGeom>
            <a:noFill/>
            <a:ln>
              <a:noFill/>
            </a:ln>
          </p:spPr>
        </p:pic>
      </p:grpSp>
      <p:sp>
        <p:nvSpPr>
          <p:cNvPr id="496" name="Google Shape;496;p41"/>
          <p:cNvSpPr txBox="1"/>
          <p:nvPr/>
        </p:nvSpPr>
        <p:spPr>
          <a:xfrm>
            <a:off x="2973725" y="1118200"/>
            <a:ext cx="16725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Position 1</a:t>
            </a:r>
            <a:endParaRPr b="1"/>
          </a:p>
        </p:txBody>
      </p:sp>
      <p:sp>
        <p:nvSpPr>
          <p:cNvPr id="497" name="Google Shape;497;p41"/>
          <p:cNvSpPr txBox="1"/>
          <p:nvPr/>
        </p:nvSpPr>
        <p:spPr>
          <a:xfrm>
            <a:off x="2973725" y="1891525"/>
            <a:ext cx="16725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Position 2</a:t>
            </a:r>
            <a:endParaRPr b="1"/>
          </a:p>
        </p:txBody>
      </p:sp>
      <p:sp>
        <p:nvSpPr>
          <p:cNvPr id="498" name="Google Shape;498;p41"/>
          <p:cNvSpPr txBox="1"/>
          <p:nvPr/>
        </p:nvSpPr>
        <p:spPr>
          <a:xfrm>
            <a:off x="4511625" y="1118200"/>
            <a:ext cx="19809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Data-only Recon (</a:t>
            </a:r>
            <a:r>
              <a:rPr lang="en" sz="1200" b="1" i="1">
                <a:solidFill>
                  <a:schemeClr val="dk1"/>
                </a:solidFill>
                <a:latin typeface="Calibri"/>
                <a:ea typeface="Calibri"/>
                <a:cs typeface="Calibri"/>
                <a:sym typeface="Calibri"/>
              </a:rPr>
              <a:t>Id</a:t>
            </a:r>
            <a:r>
              <a:rPr lang="en" sz="1200" b="1">
                <a:solidFill>
                  <a:schemeClr val="dk1"/>
                </a:solidFill>
                <a:latin typeface="Calibri"/>
                <a:ea typeface="Calibri"/>
                <a:cs typeface="Calibri"/>
                <a:sym typeface="Calibri"/>
              </a:rPr>
              <a:t>)</a:t>
            </a:r>
            <a:endParaRPr b="1"/>
          </a:p>
        </p:txBody>
      </p:sp>
      <p:sp>
        <p:nvSpPr>
          <p:cNvPr id="499" name="Google Shape;499;p41"/>
          <p:cNvSpPr txBox="1"/>
          <p:nvPr/>
        </p:nvSpPr>
        <p:spPr>
          <a:xfrm>
            <a:off x="6492525" y="1118200"/>
            <a:ext cx="19809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Clock-only Recon (</a:t>
            </a:r>
            <a:r>
              <a:rPr lang="en" sz="1200" b="1" i="1">
                <a:solidFill>
                  <a:schemeClr val="dk1"/>
                </a:solidFill>
                <a:latin typeface="Calibri"/>
                <a:ea typeface="Calibri"/>
                <a:cs typeface="Calibri"/>
                <a:sym typeface="Calibri"/>
              </a:rPr>
              <a:t>Ic</a:t>
            </a:r>
            <a:r>
              <a:rPr lang="en" sz="1200" b="1">
                <a:solidFill>
                  <a:schemeClr val="dk1"/>
                </a:solidFill>
                <a:latin typeface="Calibri"/>
                <a:ea typeface="Calibri"/>
                <a:cs typeface="Calibri"/>
                <a:sym typeface="Calibri"/>
              </a:rPr>
              <a:t>)</a:t>
            </a:r>
            <a:endParaRPr b="1"/>
          </a:p>
        </p:txBody>
      </p:sp>
      <p:sp>
        <p:nvSpPr>
          <p:cNvPr id="500" name="Google Shape;500;p41"/>
          <p:cNvSpPr txBox="1"/>
          <p:nvPr/>
        </p:nvSpPr>
        <p:spPr>
          <a:xfrm>
            <a:off x="2547725" y="2664850"/>
            <a:ext cx="16725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i="1">
                <a:solidFill>
                  <a:schemeClr val="dk1"/>
                </a:solidFill>
                <a:latin typeface="Calibri"/>
                <a:ea typeface="Calibri"/>
                <a:cs typeface="Calibri"/>
                <a:sym typeface="Calibri"/>
              </a:rPr>
              <a:t>Ic - Id</a:t>
            </a:r>
            <a:endParaRPr b="1" i="1"/>
          </a:p>
        </p:txBody>
      </p:sp>
      <p:sp>
        <p:nvSpPr>
          <p:cNvPr id="501" name="Google Shape;501;p41"/>
          <p:cNvSpPr txBox="1"/>
          <p:nvPr/>
        </p:nvSpPr>
        <p:spPr>
          <a:xfrm>
            <a:off x="4340225" y="2664850"/>
            <a:ext cx="22089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Position 1 Recon</a:t>
            </a:r>
            <a:endParaRPr b="1"/>
          </a:p>
        </p:txBody>
      </p:sp>
      <p:sp>
        <p:nvSpPr>
          <p:cNvPr id="502" name="Google Shape;502;p41"/>
          <p:cNvSpPr txBox="1"/>
          <p:nvPr/>
        </p:nvSpPr>
        <p:spPr>
          <a:xfrm>
            <a:off x="6317300" y="2664850"/>
            <a:ext cx="2208900" cy="369300"/>
          </a:xfrm>
          <a:prstGeom prst="rect">
            <a:avLst/>
          </a:prstGeom>
          <a:noFill/>
          <a:ln>
            <a:noFill/>
          </a:ln>
        </p:spPr>
        <p:txBody>
          <a:bodyPr spcFirstLastPara="1" wrap="square" lIns="91425" tIns="91425" rIns="91425" bIns="91425" anchor="t" anchorCtr="0">
            <a:spAutoFit/>
          </a:bodyPr>
          <a:lstStyle/>
          <a:p>
            <a:pPr marL="457200" lvl="0" indent="0" algn="ctr" rtl="0">
              <a:lnSpc>
                <a:spcPct val="115000"/>
              </a:lnSpc>
              <a:spcBef>
                <a:spcPts val="0"/>
              </a:spcBef>
              <a:spcAft>
                <a:spcPts val="1200"/>
              </a:spcAft>
              <a:buNone/>
            </a:pPr>
            <a:r>
              <a:rPr lang="en" sz="1200" b="1">
                <a:solidFill>
                  <a:schemeClr val="dk1"/>
                </a:solidFill>
                <a:latin typeface="Calibri"/>
                <a:ea typeface="Calibri"/>
                <a:cs typeface="Calibri"/>
                <a:sym typeface="Calibri"/>
              </a:rPr>
              <a:t>Position 2 Recon</a:t>
            </a:r>
            <a:endParaRPr b="1"/>
          </a:p>
        </p:txBody>
      </p:sp>
      <p:cxnSp>
        <p:nvCxnSpPr>
          <p:cNvPr id="503" name="Google Shape;503;p41"/>
          <p:cNvCxnSpPr/>
          <p:nvPr/>
        </p:nvCxnSpPr>
        <p:spPr>
          <a:xfrm>
            <a:off x="4925450" y="2470800"/>
            <a:ext cx="0" cy="642600"/>
          </a:xfrm>
          <a:prstGeom prst="straightConnector1">
            <a:avLst/>
          </a:prstGeom>
          <a:noFill/>
          <a:ln w="28575" cap="flat" cmpd="sng">
            <a:solidFill>
              <a:srgbClr val="FF0000"/>
            </a:solidFill>
            <a:prstDash val="solid"/>
            <a:round/>
            <a:headEnd type="none" w="med" len="med"/>
            <a:tailEnd type="none" w="med" len="med"/>
          </a:ln>
        </p:spPr>
      </p:cxnSp>
      <p:cxnSp>
        <p:nvCxnSpPr>
          <p:cNvPr id="504" name="Google Shape;504;p41"/>
          <p:cNvCxnSpPr/>
          <p:nvPr/>
        </p:nvCxnSpPr>
        <p:spPr>
          <a:xfrm>
            <a:off x="2973725" y="3874075"/>
            <a:ext cx="0" cy="642600"/>
          </a:xfrm>
          <a:prstGeom prst="straightConnector1">
            <a:avLst/>
          </a:prstGeom>
          <a:noFill/>
          <a:ln w="28575" cap="flat" cmpd="sng">
            <a:solidFill>
              <a:srgbClr val="FF0000"/>
            </a:solidFill>
            <a:prstDash val="solid"/>
            <a:round/>
            <a:headEnd type="none" w="med" len="med"/>
            <a:tailEnd type="none" w="med" len="med"/>
          </a:ln>
        </p:spPr>
      </p:cxnSp>
      <p:cxnSp>
        <p:nvCxnSpPr>
          <p:cNvPr id="505" name="Google Shape;505;p41"/>
          <p:cNvCxnSpPr/>
          <p:nvPr/>
        </p:nvCxnSpPr>
        <p:spPr>
          <a:xfrm>
            <a:off x="7025550" y="3874075"/>
            <a:ext cx="0" cy="642600"/>
          </a:xfrm>
          <a:prstGeom prst="straightConnector1">
            <a:avLst/>
          </a:prstGeom>
          <a:noFill/>
          <a:ln w="28575" cap="flat" cmpd="sng">
            <a:solidFill>
              <a:srgbClr val="FF0000"/>
            </a:solidFill>
            <a:prstDash val="solid"/>
            <a:round/>
            <a:headEnd type="none" w="med" len="med"/>
            <a:tailEnd type="none" w="med" len="med"/>
          </a:ln>
        </p:spPr>
      </p:cxnSp>
      <p:cxnSp>
        <p:nvCxnSpPr>
          <p:cNvPr id="506" name="Google Shape;506;p41"/>
          <p:cNvCxnSpPr/>
          <p:nvPr/>
        </p:nvCxnSpPr>
        <p:spPr>
          <a:xfrm rot="10800000">
            <a:off x="2971050" y="4525500"/>
            <a:ext cx="4054500" cy="6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Camera Data Confidentiality</a:t>
            </a:r>
            <a:endParaRPr/>
          </a:p>
        </p:txBody>
      </p:sp>
      <p:sp>
        <p:nvSpPr>
          <p:cNvPr id="89" name="Google Shape;8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sp>
        <p:nvSpPr>
          <p:cNvPr id="90" name="Google Shape;90;p15"/>
          <p:cNvSpPr/>
          <p:nvPr/>
        </p:nvSpPr>
        <p:spPr>
          <a:xfrm>
            <a:off x="511475" y="1756250"/>
            <a:ext cx="3951000" cy="2766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5"/>
          <p:cNvSpPr/>
          <p:nvPr/>
        </p:nvSpPr>
        <p:spPr>
          <a:xfrm>
            <a:off x="4572000" y="1756250"/>
            <a:ext cx="3900300" cy="2766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5"/>
          <p:cNvSpPr txBox="1"/>
          <p:nvPr/>
        </p:nvSpPr>
        <p:spPr>
          <a:xfrm>
            <a:off x="1465775" y="955850"/>
            <a:ext cx="2042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Software Vulnerabilities </a:t>
            </a:r>
            <a:endParaRPr sz="1800" b="1"/>
          </a:p>
        </p:txBody>
      </p:sp>
      <p:sp>
        <p:nvSpPr>
          <p:cNvPr id="93" name="Google Shape;93;p15"/>
          <p:cNvSpPr txBox="1"/>
          <p:nvPr/>
        </p:nvSpPr>
        <p:spPr>
          <a:xfrm>
            <a:off x="5500950" y="955850"/>
            <a:ext cx="20424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b="1"/>
              <a:t>Hardware Vulnerabilities </a:t>
            </a:r>
            <a:endParaRPr sz="1800" b="1"/>
          </a:p>
        </p:txBody>
      </p:sp>
      <p:sp>
        <p:nvSpPr>
          <p:cNvPr id="94" name="Google Shape;94;p15"/>
          <p:cNvSpPr txBox="1"/>
          <p:nvPr/>
        </p:nvSpPr>
        <p:spPr>
          <a:xfrm>
            <a:off x="1134750" y="2027100"/>
            <a:ext cx="1617300" cy="74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100">
                <a:solidFill>
                  <a:schemeClr val="dk1"/>
                </a:solidFill>
                <a:latin typeface="Calibri"/>
                <a:ea typeface="Calibri"/>
                <a:cs typeface="Calibri"/>
                <a:sym typeface="Calibri"/>
              </a:rPr>
              <a:t>Default Password &amp; Unencrypted Comms          [Abdalla et al., 2020]</a:t>
            </a:r>
            <a:endParaRPr sz="800"/>
          </a:p>
        </p:txBody>
      </p:sp>
      <p:sp>
        <p:nvSpPr>
          <p:cNvPr id="95" name="Google Shape;95;p15"/>
          <p:cNvSpPr txBox="1"/>
          <p:nvPr/>
        </p:nvSpPr>
        <p:spPr>
          <a:xfrm>
            <a:off x="2603050" y="2415375"/>
            <a:ext cx="1617300" cy="74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100">
                <a:solidFill>
                  <a:schemeClr val="dk1"/>
                </a:solidFill>
                <a:latin typeface="Calibri"/>
                <a:ea typeface="Calibri"/>
                <a:cs typeface="Calibri"/>
                <a:sym typeface="Calibri"/>
              </a:rPr>
              <a:t>Brute-force Attacks against 4-digit Passwords          [Ling et al., 2017]</a:t>
            </a:r>
            <a:endParaRPr sz="800"/>
          </a:p>
        </p:txBody>
      </p:sp>
      <p:sp>
        <p:nvSpPr>
          <p:cNvPr id="96" name="Google Shape;96;p15"/>
          <p:cNvSpPr txBox="1"/>
          <p:nvPr/>
        </p:nvSpPr>
        <p:spPr>
          <a:xfrm>
            <a:off x="634100" y="2963050"/>
            <a:ext cx="1617300" cy="74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100">
                <a:solidFill>
                  <a:schemeClr val="dk1"/>
                </a:solidFill>
                <a:latin typeface="Calibri"/>
                <a:ea typeface="Calibri"/>
                <a:cs typeface="Calibri"/>
                <a:sym typeface="Calibri"/>
              </a:rPr>
              <a:t>Known Serial Number Camera Hijacking          [Herodotou et al., 2023]</a:t>
            </a:r>
            <a:endParaRPr sz="800"/>
          </a:p>
        </p:txBody>
      </p:sp>
      <p:sp>
        <p:nvSpPr>
          <p:cNvPr id="97" name="Google Shape;97;p15"/>
          <p:cNvSpPr txBox="1"/>
          <p:nvPr/>
        </p:nvSpPr>
        <p:spPr>
          <a:xfrm>
            <a:off x="2251425" y="3376425"/>
            <a:ext cx="1617300" cy="7434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100">
                <a:solidFill>
                  <a:schemeClr val="dk1"/>
                </a:solidFill>
                <a:latin typeface="Calibri"/>
                <a:ea typeface="Calibri"/>
                <a:cs typeface="Calibri"/>
                <a:sym typeface="Calibri"/>
              </a:rPr>
              <a:t>Network Traffic Sniffing and Reconstruction          [Tekeoglu et al., 2015]</a:t>
            </a:r>
            <a:endParaRPr sz="800"/>
          </a:p>
        </p:txBody>
      </p:sp>
      <p:sp>
        <p:nvSpPr>
          <p:cNvPr id="98" name="Google Shape;98;p15"/>
          <p:cNvSpPr txBox="1"/>
          <p:nvPr/>
        </p:nvSpPr>
        <p:spPr>
          <a:xfrm>
            <a:off x="5977200" y="2123450"/>
            <a:ext cx="1089900" cy="20319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2000" b="1">
                <a:solidFill>
                  <a:schemeClr val="dk1"/>
                </a:solidFill>
                <a:latin typeface="Calibri"/>
                <a:ea typeface="Calibri"/>
                <a:cs typeface="Calibri"/>
                <a:sym typeface="Calibri"/>
              </a:rPr>
              <a:t>?</a:t>
            </a:r>
            <a:endParaRPr sz="120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43"/>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
              <a:t>Discussion: Encoded Image Transmission  </a:t>
            </a:r>
            <a:endParaRPr/>
          </a:p>
        </p:txBody>
      </p:sp>
      <p:sp>
        <p:nvSpPr>
          <p:cNvPr id="532" name="Google Shape;53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pic>
        <p:nvPicPr>
          <p:cNvPr id="533" name="Google Shape;533;p43"/>
          <p:cNvPicPr preferRelativeResize="0"/>
          <p:nvPr/>
        </p:nvPicPr>
        <p:blipFill>
          <a:blip r:embed="rId3">
            <a:alphaModFix/>
          </a:blip>
          <a:stretch>
            <a:fillRect/>
          </a:stretch>
        </p:blipFill>
        <p:spPr>
          <a:xfrm>
            <a:off x="802300" y="3203475"/>
            <a:ext cx="3200401" cy="1304050"/>
          </a:xfrm>
          <a:prstGeom prst="rect">
            <a:avLst/>
          </a:prstGeom>
          <a:noFill/>
          <a:ln>
            <a:noFill/>
          </a:ln>
        </p:spPr>
      </p:pic>
      <p:grpSp>
        <p:nvGrpSpPr>
          <p:cNvPr id="534" name="Google Shape;534;p43"/>
          <p:cNvGrpSpPr/>
          <p:nvPr/>
        </p:nvGrpSpPr>
        <p:grpSpPr>
          <a:xfrm>
            <a:off x="1495913" y="1063175"/>
            <a:ext cx="2437313" cy="2140300"/>
            <a:chOff x="1495913" y="1063175"/>
            <a:chExt cx="2437313" cy="2140300"/>
          </a:xfrm>
        </p:grpSpPr>
        <p:pic>
          <p:nvPicPr>
            <p:cNvPr id="535" name="Google Shape;535;p43"/>
            <p:cNvPicPr preferRelativeResize="0"/>
            <p:nvPr/>
          </p:nvPicPr>
          <p:blipFill>
            <a:blip r:embed="rId4">
              <a:alphaModFix/>
            </a:blip>
            <a:stretch>
              <a:fillRect/>
            </a:stretch>
          </p:blipFill>
          <p:spPr>
            <a:xfrm>
              <a:off x="1495913" y="1195200"/>
              <a:ext cx="1813176" cy="2008275"/>
            </a:xfrm>
            <a:prstGeom prst="rect">
              <a:avLst/>
            </a:prstGeom>
            <a:noFill/>
            <a:ln>
              <a:noFill/>
            </a:ln>
          </p:spPr>
        </p:pic>
        <p:pic>
          <p:nvPicPr>
            <p:cNvPr id="536" name="Google Shape;536;p43"/>
            <p:cNvPicPr preferRelativeResize="0"/>
            <p:nvPr/>
          </p:nvPicPr>
          <p:blipFill>
            <a:blip r:embed="rId5">
              <a:alphaModFix/>
            </a:blip>
            <a:stretch>
              <a:fillRect/>
            </a:stretch>
          </p:blipFill>
          <p:spPr>
            <a:xfrm>
              <a:off x="3247426" y="1063175"/>
              <a:ext cx="685800" cy="847725"/>
            </a:xfrm>
            <a:prstGeom prst="rect">
              <a:avLst/>
            </a:prstGeom>
            <a:noFill/>
            <a:ln>
              <a:noFill/>
            </a:ln>
          </p:spPr>
        </p:pic>
      </p:grpSp>
      <p:pic>
        <p:nvPicPr>
          <p:cNvPr id="537" name="Google Shape;537;p43"/>
          <p:cNvPicPr preferRelativeResize="0"/>
          <p:nvPr/>
        </p:nvPicPr>
        <p:blipFill>
          <a:blip r:embed="rId6">
            <a:alphaModFix/>
          </a:blip>
          <a:stretch>
            <a:fillRect/>
          </a:stretch>
        </p:blipFill>
        <p:spPr>
          <a:xfrm>
            <a:off x="4619700" y="1838550"/>
            <a:ext cx="3378325" cy="2452125"/>
          </a:xfrm>
          <a:prstGeom prst="rect">
            <a:avLst/>
          </a:prstGeom>
          <a:noFill/>
          <a:ln>
            <a:noFill/>
          </a:ln>
        </p:spPr>
      </p:pic>
      <p:sp>
        <p:nvSpPr>
          <p:cNvPr id="538" name="Google Shape;538;p43"/>
          <p:cNvSpPr txBox="1"/>
          <p:nvPr/>
        </p:nvSpPr>
        <p:spPr>
          <a:xfrm>
            <a:off x="5948675" y="4145825"/>
            <a:ext cx="3000000" cy="3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50">
                <a:solidFill>
                  <a:srgbClr val="434343"/>
                </a:solidFill>
                <a:latin typeface="Calibri"/>
                <a:ea typeface="Calibri"/>
                <a:cs typeface="Calibri"/>
                <a:sym typeface="Calibri"/>
              </a:rPr>
              <a:t>Frequency (MHz)</a:t>
            </a:r>
            <a:endParaRPr sz="1200">
              <a:solidFill>
                <a:srgbClr val="434343"/>
              </a:solidFill>
              <a:latin typeface="Calibri"/>
              <a:ea typeface="Calibri"/>
              <a:cs typeface="Calibri"/>
              <a:sym typeface="Calibri"/>
            </a:endParaRPr>
          </a:p>
        </p:txBody>
      </p:sp>
      <p:sp>
        <p:nvSpPr>
          <p:cNvPr id="539" name="Google Shape;539;p43"/>
          <p:cNvSpPr txBox="1"/>
          <p:nvPr/>
        </p:nvSpPr>
        <p:spPr>
          <a:xfrm>
            <a:off x="4301551" y="1141625"/>
            <a:ext cx="4719600" cy="7803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Simple FFT-LDA (spectral) features</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&gt;90% accuracy recognizing 100 scenes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pic>
        <p:nvPicPr>
          <p:cNvPr id="104" name="Google Shape;104;p16"/>
          <p:cNvPicPr preferRelativeResize="0"/>
          <p:nvPr/>
        </p:nvPicPr>
        <p:blipFill>
          <a:blip r:embed="rId3">
            <a:alphaModFix/>
          </a:blip>
          <a:stretch>
            <a:fillRect/>
          </a:stretch>
        </p:blipFill>
        <p:spPr>
          <a:xfrm>
            <a:off x="446376" y="1113313"/>
            <a:ext cx="4247075" cy="1458427"/>
          </a:xfrm>
          <a:prstGeom prst="rect">
            <a:avLst/>
          </a:prstGeom>
          <a:noFill/>
          <a:ln>
            <a:noFill/>
          </a:ln>
        </p:spPr>
      </p:pic>
      <p:sp>
        <p:nvSpPr>
          <p:cNvPr id="105" name="Google Shape;105;p16"/>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Threat Model: EM Eavesdropping on Cameras </a:t>
            </a:r>
            <a:endParaRPr/>
          </a:p>
        </p:txBody>
      </p:sp>
      <p:sp>
        <p:nvSpPr>
          <p:cNvPr id="106" name="Google Shape;106;p16"/>
          <p:cNvSpPr txBox="1"/>
          <p:nvPr/>
        </p:nvSpPr>
        <p:spPr>
          <a:xfrm>
            <a:off x="4775700" y="1113325"/>
            <a:ext cx="4316100" cy="14175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No software/network entry point</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a:solidFill>
                  <a:schemeClr val="dk1"/>
                </a:solidFill>
                <a:latin typeface="Calibri"/>
                <a:ea typeface="Calibri"/>
                <a:cs typeface="Calibri"/>
                <a:sym typeface="Calibri"/>
              </a:rPr>
              <a:t>External physical eavesdropper</a:t>
            </a:r>
            <a:endParaRPr sz="1800">
              <a:solidFill>
                <a:schemeClr val="dk1"/>
              </a:solidFill>
              <a:latin typeface="Calibri"/>
              <a:ea typeface="Calibri"/>
              <a:cs typeface="Calibri"/>
              <a:sym typeface="Calibri"/>
            </a:endParaRPr>
          </a:p>
          <a:p>
            <a:pPr marL="457200" lvl="0" indent="-342900" algn="l" rtl="0">
              <a:lnSpc>
                <a:spcPct val="115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Unintentional electromagnetic leakage (not wireless comm signals)</a:t>
            </a:r>
            <a:endParaRPr sz="15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Threat Model: EM Eavesdropping on Cameras </a:t>
            </a:r>
            <a:endParaRPr/>
          </a:p>
        </p:txBody>
      </p:sp>
      <p:sp>
        <p:nvSpPr>
          <p:cNvPr id="112" name="Google Shape;112;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
        <p:nvSpPr>
          <p:cNvPr id="113" name="Google Shape;113;p17"/>
          <p:cNvSpPr txBox="1"/>
          <p:nvPr/>
        </p:nvSpPr>
        <p:spPr>
          <a:xfrm>
            <a:off x="1644625" y="4039000"/>
            <a:ext cx="5571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Demo, tutorial, simulation: </a:t>
            </a:r>
            <a:endParaRPr/>
          </a:p>
          <a:p>
            <a:pPr marL="0" lvl="0" indent="0" algn="l" rtl="0">
              <a:spcBef>
                <a:spcPts val="0"/>
              </a:spcBef>
              <a:spcAft>
                <a:spcPts val="0"/>
              </a:spcAft>
              <a:buNone/>
            </a:pPr>
            <a:r>
              <a:rPr lang="en" u="sng">
                <a:solidFill>
                  <a:srgbClr val="0097A7"/>
                </a:solidFill>
                <a:hlinkClick r:id="rId5">
                  <a:extLst>
                    <a:ext uri="{A12FA001-AC4F-418D-AE19-62706E023703}">
                      <ahyp:hlinkClr xmlns:ahyp="http://schemas.microsoft.com/office/drawing/2018/hyperlinkcolor" val="tx"/>
                    </a:ext>
                  </a:extLst>
                </a:hlinkClick>
              </a:rPr>
              <a:t>https://emeyeattack.github.io/Website/</a:t>
            </a:r>
            <a:endParaRPr/>
          </a:p>
          <a:p>
            <a:pPr marL="0" lvl="0" indent="0" algn="l" rtl="0">
              <a:spcBef>
                <a:spcPts val="0"/>
              </a:spcBef>
              <a:spcAft>
                <a:spcPts val="0"/>
              </a:spcAft>
              <a:buNone/>
            </a:pPr>
            <a:endParaRPr/>
          </a:p>
        </p:txBody>
      </p:sp>
      <p:pic>
        <p:nvPicPr>
          <p:cNvPr id="114" name="Google Shape;114;p17"/>
          <p:cNvPicPr preferRelativeResize="0"/>
          <p:nvPr/>
        </p:nvPicPr>
        <p:blipFill>
          <a:blip r:embed="rId6">
            <a:alphaModFix/>
          </a:blip>
          <a:stretch>
            <a:fillRect/>
          </a:stretch>
        </p:blipFill>
        <p:spPr>
          <a:xfrm>
            <a:off x="3975225" y="3725198"/>
            <a:ext cx="596775" cy="598250"/>
          </a:xfrm>
          <a:prstGeom prst="rect">
            <a:avLst/>
          </a:prstGeom>
          <a:noFill/>
          <a:ln>
            <a:noFill/>
          </a:ln>
        </p:spPr>
      </p:pic>
      <p:pic>
        <p:nvPicPr>
          <p:cNvPr id="115" name="Google Shape;115;p17"/>
          <p:cNvPicPr preferRelativeResize="0"/>
          <p:nvPr/>
        </p:nvPicPr>
        <p:blipFill>
          <a:blip r:embed="rId7">
            <a:alphaModFix/>
          </a:blip>
          <a:stretch>
            <a:fillRect/>
          </a:stretch>
        </p:blipFill>
        <p:spPr>
          <a:xfrm>
            <a:off x="5105876" y="917500"/>
            <a:ext cx="3141104" cy="1807871"/>
          </a:xfrm>
          <a:prstGeom prst="rect">
            <a:avLst/>
          </a:prstGeom>
          <a:noFill/>
          <a:ln>
            <a:noFill/>
          </a:ln>
        </p:spPr>
      </p:pic>
      <p:pic>
        <p:nvPicPr>
          <p:cNvPr id="116" name="Google Shape;116;p17"/>
          <p:cNvPicPr preferRelativeResize="0"/>
          <p:nvPr/>
        </p:nvPicPr>
        <p:blipFill>
          <a:blip r:embed="rId8">
            <a:alphaModFix/>
          </a:blip>
          <a:stretch>
            <a:fillRect/>
          </a:stretch>
        </p:blipFill>
        <p:spPr>
          <a:xfrm>
            <a:off x="5105875" y="3033300"/>
            <a:ext cx="3141101" cy="1504095"/>
          </a:xfrm>
          <a:prstGeom prst="rect">
            <a:avLst/>
          </a:prstGeom>
          <a:noFill/>
          <a:ln>
            <a:noFill/>
          </a:ln>
        </p:spPr>
      </p:pic>
      <p:pic>
        <p:nvPicPr>
          <p:cNvPr id="2" name="EMEye_RealTime_Mute">
            <a:hlinkClick r:id="" action="ppaction://media"/>
            <a:extLst>
              <a:ext uri="{FF2B5EF4-FFF2-40B4-BE49-F238E27FC236}">
                <a16:creationId xmlns:a16="http://schemas.microsoft.com/office/drawing/2014/main" id="{9DD8864A-F521-47A5-B142-745F113C851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8372" y="917500"/>
            <a:ext cx="4436506" cy="2495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8"/>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Image-specific Electromagnetic Leakage</a:t>
            </a:r>
            <a:endParaRPr/>
          </a:p>
        </p:txBody>
      </p:sp>
      <p:sp>
        <p:nvSpPr>
          <p:cNvPr id="123" name="Google Shape;12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pic>
        <p:nvPicPr>
          <p:cNvPr id="124" name="Google Shape;124;p18"/>
          <p:cNvPicPr preferRelativeResize="0"/>
          <p:nvPr/>
        </p:nvPicPr>
        <p:blipFill>
          <a:blip r:embed="rId3">
            <a:alphaModFix/>
          </a:blip>
          <a:stretch>
            <a:fillRect/>
          </a:stretch>
        </p:blipFill>
        <p:spPr>
          <a:xfrm>
            <a:off x="2586138" y="1487400"/>
            <a:ext cx="2019549" cy="508225"/>
          </a:xfrm>
          <a:prstGeom prst="rect">
            <a:avLst/>
          </a:prstGeom>
          <a:noFill/>
          <a:ln>
            <a:noFill/>
          </a:ln>
        </p:spPr>
      </p:pic>
      <p:pic>
        <p:nvPicPr>
          <p:cNvPr id="125" name="Google Shape;125;p18"/>
          <p:cNvPicPr preferRelativeResize="0"/>
          <p:nvPr/>
        </p:nvPicPr>
        <p:blipFill>
          <a:blip r:embed="rId4">
            <a:alphaModFix/>
          </a:blip>
          <a:stretch>
            <a:fillRect/>
          </a:stretch>
        </p:blipFill>
        <p:spPr>
          <a:xfrm>
            <a:off x="3848438" y="2105075"/>
            <a:ext cx="2526725" cy="285125"/>
          </a:xfrm>
          <a:prstGeom prst="rect">
            <a:avLst/>
          </a:prstGeom>
          <a:noFill/>
          <a:ln>
            <a:noFill/>
          </a:ln>
        </p:spPr>
      </p:pic>
      <p:cxnSp>
        <p:nvCxnSpPr>
          <p:cNvPr id="126" name="Google Shape;126;p18"/>
          <p:cNvCxnSpPr/>
          <p:nvPr/>
        </p:nvCxnSpPr>
        <p:spPr>
          <a:xfrm flipH="1">
            <a:off x="2250438" y="1865738"/>
            <a:ext cx="335700" cy="83700"/>
          </a:xfrm>
          <a:prstGeom prst="straightConnector1">
            <a:avLst/>
          </a:prstGeom>
          <a:noFill/>
          <a:ln w="9525" cap="flat" cmpd="sng">
            <a:solidFill>
              <a:srgbClr val="FF0000"/>
            </a:solidFill>
            <a:prstDash val="solid"/>
            <a:round/>
            <a:headEnd type="none" w="med" len="med"/>
            <a:tailEnd type="triangle" w="med" len="med"/>
          </a:ln>
        </p:spPr>
      </p:cxnSp>
      <p:pic>
        <p:nvPicPr>
          <p:cNvPr id="127" name="Google Shape;127;p18"/>
          <p:cNvPicPr preferRelativeResize="0"/>
          <p:nvPr/>
        </p:nvPicPr>
        <p:blipFill>
          <a:blip r:embed="rId5">
            <a:alphaModFix/>
          </a:blip>
          <a:stretch>
            <a:fillRect/>
          </a:stretch>
        </p:blipFill>
        <p:spPr>
          <a:xfrm>
            <a:off x="783650" y="1531875"/>
            <a:ext cx="1362150" cy="1031141"/>
          </a:xfrm>
          <a:prstGeom prst="rect">
            <a:avLst/>
          </a:prstGeom>
          <a:noFill/>
          <a:ln>
            <a:noFill/>
          </a:ln>
        </p:spPr>
      </p:pic>
      <p:cxnSp>
        <p:nvCxnSpPr>
          <p:cNvPr id="128" name="Google Shape;128;p18"/>
          <p:cNvCxnSpPr/>
          <p:nvPr/>
        </p:nvCxnSpPr>
        <p:spPr>
          <a:xfrm rot="10800000" flipH="1">
            <a:off x="6103338" y="2021963"/>
            <a:ext cx="330000" cy="83100"/>
          </a:xfrm>
          <a:prstGeom prst="straightConnector1">
            <a:avLst/>
          </a:prstGeom>
          <a:noFill/>
          <a:ln w="9525" cap="flat" cmpd="sng">
            <a:solidFill>
              <a:srgbClr val="FF0000"/>
            </a:solidFill>
            <a:prstDash val="solid"/>
            <a:round/>
            <a:headEnd type="none" w="med" len="med"/>
            <a:tailEnd type="triangle" w="med" len="med"/>
          </a:ln>
        </p:spPr>
      </p:cxnSp>
      <p:pic>
        <p:nvPicPr>
          <p:cNvPr id="129" name="Google Shape;129;p18"/>
          <p:cNvPicPr preferRelativeResize="0"/>
          <p:nvPr/>
        </p:nvPicPr>
        <p:blipFill>
          <a:blip r:embed="rId6">
            <a:alphaModFix/>
          </a:blip>
          <a:stretch>
            <a:fillRect/>
          </a:stretch>
        </p:blipFill>
        <p:spPr>
          <a:xfrm>
            <a:off x="6498650" y="1545075"/>
            <a:ext cx="1362150" cy="1036904"/>
          </a:xfrm>
          <a:prstGeom prst="rect">
            <a:avLst/>
          </a:prstGeom>
          <a:noFill/>
          <a:ln>
            <a:noFill/>
          </a:ln>
        </p:spPr>
      </p:pic>
      <p:pic>
        <p:nvPicPr>
          <p:cNvPr id="130" name="Google Shape;130;p18"/>
          <p:cNvPicPr preferRelativeResize="0"/>
          <p:nvPr/>
        </p:nvPicPr>
        <p:blipFill>
          <a:blip r:embed="rId7">
            <a:alphaModFix/>
          </a:blip>
          <a:stretch>
            <a:fillRect/>
          </a:stretch>
        </p:blipFill>
        <p:spPr>
          <a:xfrm>
            <a:off x="2250450" y="2687825"/>
            <a:ext cx="1362150" cy="1432334"/>
          </a:xfrm>
          <a:prstGeom prst="rect">
            <a:avLst/>
          </a:prstGeom>
          <a:noFill/>
          <a:ln>
            <a:noFill/>
          </a:ln>
        </p:spPr>
      </p:pic>
      <p:cxnSp>
        <p:nvCxnSpPr>
          <p:cNvPr id="131" name="Google Shape;131;p18"/>
          <p:cNvCxnSpPr/>
          <p:nvPr/>
        </p:nvCxnSpPr>
        <p:spPr>
          <a:xfrm flipH="1">
            <a:off x="2933325" y="1886288"/>
            <a:ext cx="681000" cy="7227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Image-specific Electromagnetic Leakage</a:t>
            </a:r>
            <a:endParaRPr/>
          </a:p>
        </p:txBody>
      </p:sp>
      <p:sp>
        <p:nvSpPr>
          <p:cNvPr id="137" name="Google Shape;13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pic>
        <p:nvPicPr>
          <p:cNvPr id="138" name="Google Shape;138;p19"/>
          <p:cNvPicPr preferRelativeResize="0"/>
          <p:nvPr/>
        </p:nvPicPr>
        <p:blipFill>
          <a:blip r:embed="rId3">
            <a:alphaModFix/>
          </a:blip>
          <a:stretch>
            <a:fillRect/>
          </a:stretch>
        </p:blipFill>
        <p:spPr>
          <a:xfrm>
            <a:off x="2586138" y="1487400"/>
            <a:ext cx="2019549" cy="508225"/>
          </a:xfrm>
          <a:prstGeom prst="rect">
            <a:avLst/>
          </a:prstGeom>
          <a:noFill/>
          <a:ln>
            <a:noFill/>
          </a:ln>
        </p:spPr>
      </p:pic>
      <p:pic>
        <p:nvPicPr>
          <p:cNvPr id="139" name="Google Shape;139;p19"/>
          <p:cNvPicPr preferRelativeResize="0"/>
          <p:nvPr/>
        </p:nvPicPr>
        <p:blipFill>
          <a:blip r:embed="rId4">
            <a:alphaModFix/>
          </a:blip>
          <a:stretch>
            <a:fillRect/>
          </a:stretch>
        </p:blipFill>
        <p:spPr>
          <a:xfrm>
            <a:off x="3848438" y="2105075"/>
            <a:ext cx="2526725" cy="285125"/>
          </a:xfrm>
          <a:prstGeom prst="rect">
            <a:avLst/>
          </a:prstGeom>
          <a:noFill/>
          <a:ln>
            <a:noFill/>
          </a:ln>
        </p:spPr>
      </p:pic>
      <p:cxnSp>
        <p:nvCxnSpPr>
          <p:cNvPr id="140" name="Google Shape;140;p19"/>
          <p:cNvCxnSpPr/>
          <p:nvPr/>
        </p:nvCxnSpPr>
        <p:spPr>
          <a:xfrm flipH="1">
            <a:off x="2250438" y="1865738"/>
            <a:ext cx="335700" cy="83700"/>
          </a:xfrm>
          <a:prstGeom prst="straightConnector1">
            <a:avLst/>
          </a:prstGeom>
          <a:noFill/>
          <a:ln w="9525" cap="flat" cmpd="sng">
            <a:solidFill>
              <a:srgbClr val="FF0000"/>
            </a:solidFill>
            <a:prstDash val="solid"/>
            <a:round/>
            <a:headEnd type="none" w="med" len="med"/>
            <a:tailEnd type="triangle" w="med" len="med"/>
          </a:ln>
        </p:spPr>
      </p:cxnSp>
      <p:pic>
        <p:nvPicPr>
          <p:cNvPr id="141" name="Google Shape;141;p19"/>
          <p:cNvPicPr preferRelativeResize="0"/>
          <p:nvPr/>
        </p:nvPicPr>
        <p:blipFill>
          <a:blip r:embed="rId5">
            <a:alphaModFix/>
          </a:blip>
          <a:stretch>
            <a:fillRect/>
          </a:stretch>
        </p:blipFill>
        <p:spPr>
          <a:xfrm>
            <a:off x="783650" y="1531875"/>
            <a:ext cx="1362150" cy="1031141"/>
          </a:xfrm>
          <a:prstGeom prst="rect">
            <a:avLst/>
          </a:prstGeom>
          <a:noFill/>
          <a:ln>
            <a:noFill/>
          </a:ln>
        </p:spPr>
      </p:pic>
      <p:cxnSp>
        <p:nvCxnSpPr>
          <p:cNvPr id="142" name="Google Shape;142;p19"/>
          <p:cNvCxnSpPr/>
          <p:nvPr/>
        </p:nvCxnSpPr>
        <p:spPr>
          <a:xfrm rot="10800000" flipH="1">
            <a:off x="6103338" y="2021963"/>
            <a:ext cx="330000" cy="83100"/>
          </a:xfrm>
          <a:prstGeom prst="straightConnector1">
            <a:avLst/>
          </a:prstGeom>
          <a:noFill/>
          <a:ln w="9525" cap="flat" cmpd="sng">
            <a:solidFill>
              <a:srgbClr val="FF0000"/>
            </a:solidFill>
            <a:prstDash val="solid"/>
            <a:round/>
            <a:headEnd type="none" w="med" len="med"/>
            <a:tailEnd type="triangle" w="med" len="med"/>
          </a:ln>
        </p:spPr>
      </p:cxnSp>
      <p:pic>
        <p:nvPicPr>
          <p:cNvPr id="143" name="Google Shape;143;p19"/>
          <p:cNvPicPr preferRelativeResize="0"/>
          <p:nvPr/>
        </p:nvPicPr>
        <p:blipFill>
          <a:blip r:embed="rId6">
            <a:alphaModFix/>
          </a:blip>
          <a:stretch>
            <a:fillRect/>
          </a:stretch>
        </p:blipFill>
        <p:spPr>
          <a:xfrm>
            <a:off x="6498650" y="1545075"/>
            <a:ext cx="1362150" cy="1036904"/>
          </a:xfrm>
          <a:prstGeom prst="rect">
            <a:avLst/>
          </a:prstGeom>
          <a:noFill/>
          <a:ln>
            <a:noFill/>
          </a:ln>
        </p:spPr>
      </p:pic>
      <p:pic>
        <p:nvPicPr>
          <p:cNvPr id="144" name="Google Shape;144;p19"/>
          <p:cNvPicPr preferRelativeResize="0"/>
          <p:nvPr/>
        </p:nvPicPr>
        <p:blipFill>
          <a:blip r:embed="rId7">
            <a:alphaModFix/>
          </a:blip>
          <a:stretch>
            <a:fillRect/>
          </a:stretch>
        </p:blipFill>
        <p:spPr>
          <a:xfrm>
            <a:off x="2250450" y="2687825"/>
            <a:ext cx="1362150" cy="1432334"/>
          </a:xfrm>
          <a:prstGeom prst="rect">
            <a:avLst/>
          </a:prstGeom>
          <a:noFill/>
          <a:ln>
            <a:noFill/>
          </a:ln>
        </p:spPr>
      </p:pic>
      <p:cxnSp>
        <p:nvCxnSpPr>
          <p:cNvPr id="145" name="Google Shape;145;p19"/>
          <p:cNvCxnSpPr/>
          <p:nvPr/>
        </p:nvCxnSpPr>
        <p:spPr>
          <a:xfrm flipH="1">
            <a:off x="2933325" y="1886288"/>
            <a:ext cx="681000" cy="722700"/>
          </a:xfrm>
          <a:prstGeom prst="straightConnector1">
            <a:avLst/>
          </a:prstGeom>
          <a:noFill/>
          <a:ln w="9525" cap="flat" cmpd="sng">
            <a:solidFill>
              <a:srgbClr val="FF0000"/>
            </a:solidFill>
            <a:prstDash val="solid"/>
            <a:round/>
            <a:headEnd type="none" w="med" len="med"/>
            <a:tailEnd type="triangle" w="med" len="med"/>
          </a:ln>
        </p:spPr>
      </p:cxnSp>
      <p:sp>
        <p:nvSpPr>
          <p:cNvPr id="146" name="Google Shape;146;p19"/>
          <p:cNvSpPr/>
          <p:nvPr/>
        </p:nvSpPr>
        <p:spPr>
          <a:xfrm>
            <a:off x="4725950" y="1961300"/>
            <a:ext cx="1056900" cy="572700"/>
          </a:xfrm>
          <a:prstGeom prst="rect">
            <a:avLst/>
          </a:prstGeom>
          <a:noFill/>
          <a:ln w="9525" cap="flat" cmpd="sng">
            <a:solidFill>
              <a:srgbClr val="FF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19"/>
          <p:cNvSpPr txBox="1"/>
          <p:nvPr/>
        </p:nvSpPr>
        <p:spPr>
          <a:xfrm>
            <a:off x="4709450" y="2207800"/>
            <a:ext cx="1089900" cy="1416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8000" b="1">
                <a:solidFill>
                  <a:srgbClr val="FF0000"/>
                </a:solidFill>
                <a:latin typeface="Calibri"/>
                <a:ea typeface="Calibri"/>
                <a:cs typeface="Calibri"/>
                <a:sym typeface="Calibri"/>
              </a:rPr>
              <a:t>?</a:t>
            </a:r>
            <a:endParaRPr sz="8000" b="1">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0"/>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Interface: Standardization </a:t>
            </a:r>
            <a:endParaRPr/>
          </a:p>
        </p:txBody>
      </p:sp>
      <p:sp>
        <p:nvSpPr>
          <p:cNvPr id="153" name="Google Shape;153;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pic>
        <p:nvPicPr>
          <p:cNvPr id="154" name="Google Shape;154;p20"/>
          <p:cNvPicPr preferRelativeResize="0"/>
          <p:nvPr/>
        </p:nvPicPr>
        <p:blipFill>
          <a:blip r:embed="rId3">
            <a:alphaModFix/>
          </a:blip>
          <a:stretch>
            <a:fillRect/>
          </a:stretch>
        </p:blipFill>
        <p:spPr>
          <a:xfrm>
            <a:off x="4847418" y="2589074"/>
            <a:ext cx="3650068" cy="1860175"/>
          </a:xfrm>
          <a:prstGeom prst="rect">
            <a:avLst/>
          </a:prstGeom>
          <a:noFill/>
          <a:ln>
            <a:noFill/>
          </a:ln>
        </p:spPr>
      </p:pic>
      <p:pic>
        <p:nvPicPr>
          <p:cNvPr id="155" name="Google Shape;155;p20"/>
          <p:cNvPicPr preferRelativeResize="0"/>
          <p:nvPr/>
        </p:nvPicPr>
        <p:blipFill>
          <a:blip r:embed="rId4">
            <a:alphaModFix/>
          </a:blip>
          <a:stretch>
            <a:fillRect/>
          </a:stretch>
        </p:blipFill>
        <p:spPr>
          <a:xfrm>
            <a:off x="494115" y="2589075"/>
            <a:ext cx="4254547" cy="1860176"/>
          </a:xfrm>
          <a:prstGeom prst="rect">
            <a:avLst/>
          </a:prstGeom>
          <a:noFill/>
          <a:ln>
            <a:noFill/>
          </a:ln>
        </p:spPr>
      </p:pic>
      <p:pic>
        <p:nvPicPr>
          <p:cNvPr id="156" name="Google Shape;156;p20"/>
          <p:cNvPicPr preferRelativeResize="0"/>
          <p:nvPr/>
        </p:nvPicPr>
        <p:blipFill>
          <a:blip r:embed="rId5">
            <a:alphaModFix/>
          </a:blip>
          <a:stretch>
            <a:fillRect/>
          </a:stretch>
        </p:blipFill>
        <p:spPr>
          <a:xfrm>
            <a:off x="636625" y="1069388"/>
            <a:ext cx="2546176" cy="1066725"/>
          </a:xfrm>
          <a:prstGeom prst="rect">
            <a:avLst/>
          </a:prstGeom>
          <a:noFill/>
          <a:ln>
            <a:noFill/>
          </a:ln>
        </p:spPr>
      </p:pic>
      <p:pic>
        <p:nvPicPr>
          <p:cNvPr id="157" name="Google Shape;157;p20"/>
          <p:cNvPicPr preferRelativeResize="0"/>
          <p:nvPr/>
        </p:nvPicPr>
        <p:blipFill>
          <a:blip r:embed="rId6">
            <a:alphaModFix/>
          </a:blip>
          <a:stretch>
            <a:fillRect/>
          </a:stretch>
        </p:blipFill>
        <p:spPr>
          <a:xfrm>
            <a:off x="4144163" y="1096638"/>
            <a:ext cx="3619500" cy="1012225"/>
          </a:xfrm>
          <a:prstGeom prst="rect">
            <a:avLst/>
          </a:prstGeom>
          <a:noFill/>
          <a:ln>
            <a:noFill/>
          </a:ln>
        </p:spPr>
      </p:pic>
      <p:sp>
        <p:nvSpPr>
          <p:cNvPr id="158" name="Google Shape;158;p20"/>
          <p:cNvSpPr/>
          <p:nvPr/>
        </p:nvSpPr>
        <p:spPr>
          <a:xfrm>
            <a:off x="2286000" y="983100"/>
            <a:ext cx="1004400" cy="123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59" name="Google Shape;159;p20"/>
          <p:cNvSpPr/>
          <p:nvPr/>
        </p:nvSpPr>
        <p:spPr>
          <a:xfrm>
            <a:off x="4969700" y="983100"/>
            <a:ext cx="1004400" cy="123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235500" y="1924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Interface: Serialized, Predictable Data Structure</a:t>
            </a:r>
            <a:endParaRPr/>
          </a:p>
        </p:txBody>
      </p:sp>
      <p:sp>
        <p:nvSpPr>
          <p:cNvPr id="165" name="Google Shape;16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pic>
        <p:nvPicPr>
          <p:cNvPr id="166" name="Google Shape;166;p21"/>
          <p:cNvPicPr preferRelativeResize="0"/>
          <p:nvPr/>
        </p:nvPicPr>
        <p:blipFill>
          <a:blip r:embed="rId3">
            <a:alphaModFix/>
          </a:blip>
          <a:stretch>
            <a:fillRect/>
          </a:stretch>
        </p:blipFill>
        <p:spPr>
          <a:xfrm>
            <a:off x="897050" y="2502212"/>
            <a:ext cx="6970650" cy="2050025"/>
          </a:xfrm>
          <a:prstGeom prst="rect">
            <a:avLst/>
          </a:prstGeom>
          <a:noFill/>
          <a:ln>
            <a:noFill/>
          </a:ln>
        </p:spPr>
      </p:pic>
      <p:sp>
        <p:nvSpPr>
          <p:cNvPr id="167" name="Google Shape;167;p21"/>
          <p:cNvSpPr txBox="1"/>
          <p:nvPr/>
        </p:nvSpPr>
        <p:spPr>
          <a:xfrm>
            <a:off x="7540650" y="2412263"/>
            <a:ext cx="30000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700">
                <a:solidFill>
                  <a:srgbClr val="000000"/>
                </a:solidFill>
                <a:latin typeface="Calibri"/>
                <a:ea typeface="Calibri"/>
                <a:cs typeface="Calibri"/>
                <a:sym typeface="Calibri"/>
              </a:rPr>
              <a:t>2 frames</a:t>
            </a:r>
            <a:endParaRPr/>
          </a:p>
        </p:txBody>
      </p:sp>
      <p:sp>
        <p:nvSpPr>
          <p:cNvPr id="168" name="Google Shape;168;p21"/>
          <p:cNvSpPr txBox="1"/>
          <p:nvPr/>
        </p:nvSpPr>
        <p:spPr>
          <a:xfrm>
            <a:off x="7540650" y="3422775"/>
            <a:ext cx="3000000" cy="44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700">
                <a:solidFill>
                  <a:srgbClr val="000000"/>
                </a:solidFill>
                <a:latin typeface="Calibri"/>
                <a:ea typeface="Calibri"/>
                <a:cs typeface="Calibri"/>
                <a:sym typeface="Calibri"/>
              </a:rPr>
              <a:t>10 rows</a:t>
            </a:r>
            <a:endParaRPr/>
          </a:p>
        </p:txBody>
      </p:sp>
      <p:pic>
        <p:nvPicPr>
          <p:cNvPr id="169" name="Google Shape;169;p21"/>
          <p:cNvPicPr preferRelativeResize="0"/>
          <p:nvPr/>
        </p:nvPicPr>
        <p:blipFill>
          <a:blip r:embed="rId4">
            <a:alphaModFix/>
          </a:blip>
          <a:stretch>
            <a:fillRect/>
          </a:stretch>
        </p:blipFill>
        <p:spPr>
          <a:xfrm>
            <a:off x="636625" y="1069388"/>
            <a:ext cx="2546176" cy="1066725"/>
          </a:xfrm>
          <a:prstGeom prst="rect">
            <a:avLst/>
          </a:prstGeom>
          <a:noFill/>
          <a:ln>
            <a:noFill/>
          </a:ln>
        </p:spPr>
      </p:pic>
      <p:pic>
        <p:nvPicPr>
          <p:cNvPr id="170" name="Google Shape;170;p21"/>
          <p:cNvPicPr preferRelativeResize="0"/>
          <p:nvPr/>
        </p:nvPicPr>
        <p:blipFill>
          <a:blip r:embed="rId5">
            <a:alphaModFix/>
          </a:blip>
          <a:stretch>
            <a:fillRect/>
          </a:stretch>
        </p:blipFill>
        <p:spPr>
          <a:xfrm>
            <a:off x="4144163" y="1096638"/>
            <a:ext cx="3619500" cy="1012225"/>
          </a:xfrm>
          <a:prstGeom prst="rect">
            <a:avLst/>
          </a:prstGeom>
          <a:noFill/>
          <a:ln>
            <a:noFill/>
          </a:ln>
        </p:spPr>
      </p:pic>
      <p:sp>
        <p:nvSpPr>
          <p:cNvPr id="171" name="Google Shape;171;p21"/>
          <p:cNvSpPr/>
          <p:nvPr/>
        </p:nvSpPr>
        <p:spPr>
          <a:xfrm>
            <a:off x="2286000" y="983100"/>
            <a:ext cx="1004400" cy="123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
        <p:nvSpPr>
          <p:cNvPr id="172" name="Google Shape;172;p21"/>
          <p:cNvSpPr/>
          <p:nvPr/>
        </p:nvSpPr>
        <p:spPr>
          <a:xfrm>
            <a:off x="4969700" y="983100"/>
            <a:ext cx="1004400" cy="12393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3242</Words>
  <Application>Microsoft Office PowerPoint</Application>
  <PresentationFormat>On-screen Show (16:9)</PresentationFormat>
  <Paragraphs>277</Paragraphs>
  <Slides>30</Slides>
  <Notes>30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Comic Sans MS</vt:lpstr>
      <vt:lpstr>Helvetica Neue</vt:lpstr>
      <vt:lpstr>Simple Light</vt:lpstr>
      <vt:lpstr>Protecting Sensors from Electromagnetic  Side-channel Leakage </vt:lpstr>
      <vt:lpstr>Cameras Getting Pervasive</vt:lpstr>
      <vt:lpstr>Camera Data Confidentiality</vt:lpstr>
      <vt:lpstr>Threat Model: EM Eavesdropping on Cameras </vt:lpstr>
      <vt:lpstr>Threat Model: EM Eavesdropping on Cameras </vt:lpstr>
      <vt:lpstr>Image-specific Electromagnetic Leakage</vt:lpstr>
      <vt:lpstr>Image-specific Electromagnetic Leakage</vt:lpstr>
      <vt:lpstr>Interface: Standardization </vt:lpstr>
      <vt:lpstr>Interface: Serialized, Predictable Data Structure</vt:lpstr>
      <vt:lpstr>Unprotected Data &amp; EM Emanation</vt:lpstr>
      <vt:lpstr>EM-image Correlations</vt:lpstr>
      <vt:lpstr>Leakage Modeling: Practical Sampling Distortion</vt:lpstr>
      <vt:lpstr>Reconstructions</vt:lpstr>
      <vt:lpstr>Susceptible Devices: Home Cams</vt:lpstr>
      <vt:lpstr>Susceptible Devices: Dash Cams</vt:lpstr>
      <vt:lpstr>Susceptible Devices: Smartphone Cams</vt:lpstr>
      <vt:lpstr>Factors &amp; Mitigation: Shorter Cables, Better Shielding</vt:lpstr>
      <vt:lpstr>Factors &amp; Mitigation: Shorter Cables, Better Shielding</vt:lpstr>
      <vt:lpstr>Factors &amp; Mitigation: Minimize Bit Transitions</vt:lpstr>
      <vt:lpstr>Discussion: Distance</vt:lpstr>
      <vt:lpstr>TEMPEST: From Computer Outputs to Inputs</vt:lpstr>
      <vt:lpstr>Discussion: Other Sensors &amp; Broader Impact</vt:lpstr>
      <vt:lpstr>Summary </vt:lpstr>
      <vt:lpstr>PowerPoint Presentation</vt:lpstr>
      <vt:lpstr>Color</vt:lpstr>
      <vt:lpstr>Angle</vt:lpstr>
      <vt:lpstr>Analog Filtering</vt:lpstr>
      <vt:lpstr>Leakage Modeling: Multi-wire Signal Polarity Inversion</vt:lpstr>
      <vt:lpstr>Leakage Modeling: Multi-wire Signal Polarity Inversion</vt:lpstr>
      <vt:lpstr>Discussion: Encoded Image Transmission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Sensors from Electromagnetic  Side-channel Leakage </dc:title>
  <cp:lastModifiedBy>Long Yan</cp:lastModifiedBy>
  <cp:revision>2</cp:revision>
  <dcterms:modified xsi:type="dcterms:W3CDTF">2024-04-04T03:09:56Z</dcterms:modified>
</cp:coreProperties>
</file>