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8" r:id="rId5"/>
    <p:sldId id="277" r:id="rId6"/>
    <p:sldId id="261" r:id="rId7"/>
    <p:sldId id="263" r:id="rId8"/>
    <p:sldId id="278" r:id="rId9"/>
    <p:sldId id="271" r:id="rId10"/>
    <p:sldId id="273" r:id="rId11"/>
    <p:sldId id="27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7F02FA"/>
    <a:srgbClr val="FFC800"/>
    <a:srgbClr val="B45D16"/>
    <a:srgbClr val="CE9669"/>
    <a:srgbClr val="FFC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81762" autoAdjust="0"/>
  </p:normalViewPr>
  <p:slideViewPr>
    <p:cSldViewPr snapToGrid="0">
      <p:cViewPr varScale="1">
        <p:scale>
          <a:sx n="86" d="100"/>
          <a:sy n="86" d="100"/>
        </p:scale>
        <p:origin x="14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nji, Fatemeh" userId="b529259e-dcae-4aa0-af0c-4e5580f1be80" providerId="ADAL" clId="{B5745CD9-3C81-F540-BACF-503AC1B3D951}"/>
    <pc:docChg chg="delSld">
      <pc:chgData name="Ganji, Fatemeh" userId="b529259e-dcae-4aa0-af0c-4e5580f1be80" providerId="ADAL" clId="{B5745CD9-3C81-F540-BACF-503AC1B3D951}" dt="2024-05-30T15:26:16.798" v="8" actId="2696"/>
      <pc:docMkLst>
        <pc:docMk/>
      </pc:docMkLst>
      <pc:sldChg chg="del">
        <pc:chgData name="Ganji, Fatemeh" userId="b529259e-dcae-4aa0-af0c-4e5580f1be80" providerId="ADAL" clId="{B5745CD9-3C81-F540-BACF-503AC1B3D951}" dt="2024-05-30T15:26:16.788" v="0" actId="2696"/>
        <pc:sldMkLst>
          <pc:docMk/>
          <pc:sldMk cId="1916778956" sldId="256"/>
        </pc:sldMkLst>
      </pc:sldChg>
      <pc:sldChg chg="del">
        <pc:chgData name="Ganji, Fatemeh" userId="b529259e-dcae-4aa0-af0c-4e5580f1be80" providerId="ADAL" clId="{B5745CD9-3C81-F540-BACF-503AC1B3D951}" dt="2024-05-30T15:26:16.795" v="5" actId="2696"/>
        <pc:sldMkLst>
          <pc:docMk/>
          <pc:sldMk cId="748246037" sldId="260"/>
        </pc:sldMkLst>
      </pc:sldChg>
      <pc:sldChg chg="del">
        <pc:chgData name="Ganji, Fatemeh" userId="b529259e-dcae-4aa0-af0c-4e5580f1be80" providerId="ADAL" clId="{B5745CD9-3C81-F540-BACF-503AC1B3D951}" dt="2024-05-30T15:26:16.796" v="7" actId="2696"/>
        <pc:sldMkLst>
          <pc:docMk/>
          <pc:sldMk cId="3348979746" sldId="262"/>
        </pc:sldMkLst>
      </pc:sldChg>
      <pc:sldChg chg="del">
        <pc:chgData name="Ganji, Fatemeh" userId="b529259e-dcae-4aa0-af0c-4e5580f1be80" providerId="ADAL" clId="{B5745CD9-3C81-F540-BACF-503AC1B3D951}" dt="2024-05-30T15:26:16.794" v="4" actId="2696"/>
        <pc:sldMkLst>
          <pc:docMk/>
          <pc:sldMk cId="2629797843" sldId="265"/>
        </pc:sldMkLst>
      </pc:sldChg>
      <pc:sldChg chg="del">
        <pc:chgData name="Ganji, Fatemeh" userId="b529259e-dcae-4aa0-af0c-4e5580f1be80" providerId="ADAL" clId="{B5745CD9-3C81-F540-BACF-503AC1B3D951}" dt="2024-05-30T15:26:16.798" v="8" actId="2696"/>
        <pc:sldMkLst>
          <pc:docMk/>
          <pc:sldMk cId="3185371545" sldId="266"/>
        </pc:sldMkLst>
      </pc:sldChg>
      <pc:sldChg chg="del">
        <pc:chgData name="Ganji, Fatemeh" userId="b529259e-dcae-4aa0-af0c-4e5580f1be80" providerId="ADAL" clId="{B5745CD9-3C81-F540-BACF-503AC1B3D951}" dt="2024-05-30T15:26:16.790" v="1" actId="2696"/>
        <pc:sldMkLst>
          <pc:docMk/>
          <pc:sldMk cId="1673796021" sldId="267"/>
        </pc:sldMkLst>
      </pc:sldChg>
      <pc:sldChg chg="del">
        <pc:chgData name="Ganji, Fatemeh" userId="b529259e-dcae-4aa0-af0c-4e5580f1be80" providerId="ADAL" clId="{B5745CD9-3C81-F540-BACF-503AC1B3D951}" dt="2024-05-30T15:26:16.791" v="2" actId="2696"/>
        <pc:sldMkLst>
          <pc:docMk/>
          <pc:sldMk cId="3888577103" sldId="268"/>
        </pc:sldMkLst>
      </pc:sldChg>
      <pc:sldChg chg="del">
        <pc:chgData name="Ganji, Fatemeh" userId="b529259e-dcae-4aa0-af0c-4e5580f1be80" providerId="ADAL" clId="{B5745CD9-3C81-F540-BACF-503AC1B3D951}" dt="2024-05-30T15:26:16.793" v="3" actId="2696"/>
        <pc:sldMkLst>
          <pc:docMk/>
          <pc:sldMk cId="764508441" sldId="272"/>
        </pc:sldMkLst>
      </pc:sldChg>
      <pc:sldChg chg="del">
        <pc:chgData name="Ganji, Fatemeh" userId="b529259e-dcae-4aa0-af0c-4e5580f1be80" providerId="ADAL" clId="{B5745CD9-3C81-F540-BACF-503AC1B3D951}" dt="2024-05-30T15:26:16.796" v="6" actId="2696"/>
        <pc:sldMkLst>
          <pc:docMk/>
          <pc:sldMk cId="3932047103" sldId="274"/>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2A6F38-4019-4C38-B655-6D7561F260C4}"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BFD13AAB-2D94-480C-8F24-DDD8FB5FB82D}">
      <dgm:prSet/>
      <dgm:spPr/>
      <dgm:t>
        <a:bodyPr/>
        <a:lstStyle/>
        <a:p>
          <a:pPr>
            <a:defRPr cap="all"/>
          </a:pPr>
          <a:r>
            <a:rPr lang="en-US" b="1" dirty="0"/>
            <a:t>We showed a vulnerability in UC construction</a:t>
          </a:r>
        </a:p>
      </dgm:t>
    </dgm:pt>
    <dgm:pt modelId="{0A6AAAB4-A819-4CAA-821B-41BA53256440}" type="parTrans" cxnId="{E0D46934-5508-475E-82EE-8EE51DE28A47}">
      <dgm:prSet/>
      <dgm:spPr/>
      <dgm:t>
        <a:bodyPr/>
        <a:lstStyle/>
        <a:p>
          <a:endParaRPr lang="en-US"/>
        </a:p>
      </dgm:t>
    </dgm:pt>
    <dgm:pt modelId="{DF41F555-CFB1-4231-8890-E00009C50A9D}" type="sibTrans" cxnId="{E0D46934-5508-475E-82EE-8EE51DE28A47}">
      <dgm:prSet/>
      <dgm:spPr/>
      <dgm:t>
        <a:bodyPr/>
        <a:lstStyle/>
        <a:p>
          <a:endParaRPr lang="en-US"/>
        </a:p>
      </dgm:t>
    </dgm:pt>
    <dgm:pt modelId="{E5A4400D-61CE-4852-BD47-2C99FCB95431}">
      <dgm:prSet/>
      <dgm:spPr/>
      <dgm:t>
        <a:bodyPr/>
        <a:lstStyle/>
        <a:p>
          <a:pPr>
            <a:defRPr cap="all"/>
          </a:pPr>
          <a:r>
            <a:rPr lang="en-US" b="1" dirty="0"/>
            <a:t>We also show that it is possible to extend the attack to UC for FPGA [1]</a:t>
          </a:r>
        </a:p>
      </dgm:t>
    </dgm:pt>
    <dgm:pt modelId="{9FE1501D-88FE-4965-96AB-89706398BE11}" type="parTrans" cxnId="{2C52BB36-572F-440E-B22F-D163697E4646}">
      <dgm:prSet/>
      <dgm:spPr/>
      <dgm:t>
        <a:bodyPr/>
        <a:lstStyle/>
        <a:p>
          <a:endParaRPr lang="en-US"/>
        </a:p>
      </dgm:t>
    </dgm:pt>
    <dgm:pt modelId="{3D63803D-3E13-42D8-950F-6651A5D83711}" type="sibTrans" cxnId="{2C52BB36-572F-440E-B22F-D163697E4646}">
      <dgm:prSet/>
      <dgm:spPr/>
      <dgm:t>
        <a:bodyPr/>
        <a:lstStyle/>
        <a:p>
          <a:endParaRPr lang="en-US"/>
        </a:p>
      </dgm:t>
    </dgm:pt>
    <dgm:pt modelId="{7DE8AB9C-7BC1-4587-83E9-F1FE7EFA3B7B}" type="pres">
      <dgm:prSet presAssocID="{982A6F38-4019-4C38-B655-6D7561F260C4}" presName="root" presStyleCnt="0">
        <dgm:presLayoutVars>
          <dgm:dir/>
          <dgm:resizeHandles val="exact"/>
        </dgm:presLayoutVars>
      </dgm:prSet>
      <dgm:spPr/>
    </dgm:pt>
    <dgm:pt modelId="{7D144943-2E75-4218-BE60-3128F6885A8B}" type="pres">
      <dgm:prSet presAssocID="{BFD13AAB-2D94-480C-8F24-DDD8FB5FB82D}" presName="compNode" presStyleCnt="0"/>
      <dgm:spPr/>
    </dgm:pt>
    <dgm:pt modelId="{FBC62867-EAA3-455A-9E23-AC34782C733B}" type="pres">
      <dgm:prSet presAssocID="{BFD13AAB-2D94-480C-8F24-DDD8FB5FB82D}" presName="iconBgRect" presStyleLbl="bgShp" presStyleIdx="0" presStyleCnt="2"/>
      <dgm:spPr/>
    </dgm:pt>
    <dgm:pt modelId="{EAA919E5-2E03-46D5-8E2A-43A06D5A13D6}" type="pres">
      <dgm:prSet presAssocID="{BFD13AAB-2D94-480C-8F24-DDD8FB5FB82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8E5DE187-E5A8-430F-854E-96E425B30632}" type="pres">
      <dgm:prSet presAssocID="{BFD13AAB-2D94-480C-8F24-DDD8FB5FB82D}" presName="spaceRect" presStyleCnt="0"/>
      <dgm:spPr/>
    </dgm:pt>
    <dgm:pt modelId="{0E59C7B6-C7DA-424D-9E07-70796100F355}" type="pres">
      <dgm:prSet presAssocID="{BFD13AAB-2D94-480C-8F24-DDD8FB5FB82D}" presName="textRect" presStyleLbl="revTx" presStyleIdx="0" presStyleCnt="2">
        <dgm:presLayoutVars>
          <dgm:chMax val="1"/>
          <dgm:chPref val="1"/>
        </dgm:presLayoutVars>
      </dgm:prSet>
      <dgm:spPr/>
    </dgm:pt>
    <dgm:pt modelId="{A833C43C-4707-45B8-A494-20BAAE36081C}" type="pres">
      <dgm:prSet presAssocID="{DF41F555-CFB1-4231-8890-E00009C50A9D}" presName="sibTrans" presStyleCnt="0"/>
      <dgm:spPr/>
    </dgm:pt>
    <dgm:pt modelId="{AC075BAF-D25A-42E9-928B-93D01C7B389F}" type="pres">
      <dgm:prSet presAssocID="{E5A4400D-61CE-4852-BD47-2C99FCB95431}" presName="compNode" presStyleCnt="0"/>
      <dgm:spPr/>
    </dgm:pt>
    <dgm:pt modelId="{83FB66F3-B223-4605-92AB-56CA009F336E}" type="pres">
      <dgm:prSet presAssocID="{E5A4400D-61CE-4852-BD47-2C99FCB95431}" presName="iconBgRect" presStyleLbl="bgShp" presStyleIdx="1" presStyleCnt="2"/>
      <dgm:spPr/>
    </dgm:pt>
    <dgm:pt modelId="{3707C1B4-7C5B-4867-9A3F-EBB160976669}" type="pres">
      <dgm:prSet presAssocID="{E5A4400D-61CE-4852-BD47-2C99FCB9543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8C8E169D-B3A9-4E0A-9EEA-772C4947BCD9}" type="pres">
      <dgm:prSet presAssocID="{E5A4400D-61CE-4852-BD47-2C99FCB95431}" presName="spaceRect" presStyleCnt="0"/>
      <dgm:spPr/>
    </dgm:pt>
    <dgm:pt modelId="{22DA2144-36AB-46B2-9FFA-282FB72F3AF2}" type="pres">
      <dgm:prSet presAssocID="{E5A4400D-61CE-4852-BD47-2C99FCB95431}" presName="textRect" presStyleLbl="revTx" presStyleIdx="1" presStyleCnt="2">
        <dgm:presLayoutVars>
          <dgm:chMax val="1"/>
          <dgm:chPref val="1"/>
        </dgm:presLayoutVars>
      </dgm:prSet>
      <dgm:spPr/>
    </dgm:pt>
  </dgm:ptLst>
  <dgm:cxnLst>
    <dgm:cxn modelId="{E0D46934-5508-475E-82EE-8EE51DE28A47}" srcId="{982A6F38-4019-4C38-B655-6D7561F260C4}" destId="{BFD13AAB-2D94-480C-8F24-DDD8FB5FB82D}" srcOrd="0" destOrd="0" parTransId="{0A6AAAB4-A819-4CAA-821B-41BA53256440}" sibTransId="{DF41F555-CFB1-4231-8890-E00009C50A9D}"/>
    <dgm:cxn modelId="{2C52BB36-572F-440E-B22F-D163697E4646}" srcId="{982A6F38-4019-4C38-B655-6D7561F260C4}" destId="{E5A4400D-61CE-4852-BD47-2C99FCB95431}" srcOrd="1" destOrd="0" parTransId="{9FE1501D-88FE-4965-96AB-89706398BE11}" sibTransId="{3D63803D-3E13-42D8-950F-6651A5D83711}"/>
    <dgm:cxn modelId="{62266D45-698B-4CEF-A3B3-9C90C6C67EA5}" type="presOf" srcId="{E5A4400D-61CE-4852-BD47-2C99FCB95431}" destId="{22DA2144-36AB-46B2-9FFA-282FB72F3AF2}" srcOrd="0" destOrd="0" presId="urn:microsoft.com/office/officeart/2018/5/layout/IconCircleLabelList"/>
    <dgm:cxn modelId="{A924617E-DC95-4F37-95E4-2AE8ED2E0B67}" type="presOf" srcId="{982A6F38-4019-4C38-B655-6D7561F260C4}" destId="{7DE8AB9C-7BC1-4587-83E9-F1FE7EFA3B7B}" srcOrd="0" destOrd="0" presId="urn:microsoft.com/office/officeart/2018/5/layout/IconCircleLabelList"/>
    <dgm:cxn modelId="{08825488-FD26-4706-9F6F-E0285E3543B2}" type="presOf" srcId="{BFD13AAB-2D94-480C-8F24-DDD8FB5FB82D}" destId="{0E59C7B6-C7DA-424D-9E07-70796100F355}" srcOrd="0" destOrd="0" presId="urn:microsoft.com/office/officeart/2018/5/layout/IconCircleLabelList"/>
    <dgm:cxn modelId="{7C96225F-AE19-41B4-B8D2-E9B8E283926F}" type="presParOf" srcId="{7DE8AB9C-7BC1-4587-83E9-F1FE7EFA3B7B}" destId="{7D144943-2E75-4218-BE60-3128F6885A8B}" srcOrd="0" destOrd="0" presId="urn:microsoft.com/office/officeart/2018/5/layout/IconCircleLabelList"/>
    <dgm:cxn modelId="{D9810469-0BB5-44F6-AE17-A7C2D165FC64}" type="presParOf" srcId="{7D144943-2E75-4218-BE60-3128F6885A8B}" destId="{FBC62867-EAA3-455A-9E23-AC34782C733B}" srcOrd="0" destOrd="0" presId="urn:microsoft.com/office/officeart/2018/5/layout/IconCircleLabelList"/>
    <dgm:cxn modelId="{34842BC9-D42F-467F-9825-598112C837B2}" type="presParOf" srcId="{7D144943-2E75-4218-BE60-3128F6885A8B}" destId="{EAA919E5-2E03-46D5-8E2A-43A06D5A13D6}" srcOrd="1" destOrd="0" presId="urn:microsoft.com/office/officeart/2018/5/layout/IconCircleLabelList"/>
    <dgm:cxn modelId="{6C9082FC-35BB-4A65-ABE2-A43B71289EC9}" type="presParOf" srcId="{7D144943-2E75-4218-BE60-3128F6885A8B}" destId="{8E5DE187-E5A8-430F-854E-96E425B30632}" srcOrd="2" destOrd="0" presId="urn:microsoft.com/office/officeart/2018/5/layout/IconCircleLabelList"/>
    <dgm:cxn modelId="{50D0BB71-8FA2-40B5-9BA9-E2A33AEA9179}" type="presParOf" srcId="{7D144943-2E75-4218-BE60-3128F6885A8B}" destId="{0E59C7B6-C7DA-424D-9E07-70796100F355}" srcOrd="3" destOrd="0" presId="urn:microsoft.com/office/officeart/2018/5/layout/IconCircleLabelList"/>
    <dgm:cxn modelId="{F61E5037-F952-42EA-A4AE-2193A631EB7B}" type="presParOf" srcId="{7DE8AB9C-7BC1-4587-83E9-F1FE7EFA3B7B}" destId="{A833C43C-4707-45B8-A494-20BAAE36081C}" srcOrd="1" destOrd="0" presId="urn:microsoft.com/office/officeart/2018/5/layout/IconCircleLabelList"/>
    <dgm:cxn modelId="{335A6CC2-A4AD-444E-85E9-2D231E8CB6A0}" type="presParOf" srcId="{7DE8AB9C-7BC1-4587-83E9-F1FE7EFA3B7B}" destId="{AC075BAF-D25A-42E9-928B-93D01C7B389F}" srcOrd="2" destOrd="0" presId="urn:microsoft.com/office/officeart/2018/5/layout/IconCircleLabelList"/>
    <dgm:cxn modelId="{3204B9AD-A443-48B9-A7CA-9B43DF3FC3D0}" type="presParOf" srcId="{AC075BAF-D25A-42E9-928B-93D01C7B389F}" destId="{83FB66F3-B223-4605-92AB-56CA009F336E}" srcOrd="0" destOrd="0" presId="urn:microsoft.com/office/officeart/2018/5/layout/IconCircleLabelList"/>
    <dgm:cxn modelId="{AE977AF3-8A0A-414F-A71F-F918A6FF984F}" type="presParOf" srcId="{AC075BAF-D25A-42E9-928B-93D01C7B389F}" destId="{3707C1B4-7C5B-4867-9A3F-EBB160976669}" srcOrd="1" destOrd="0" presId="urn:microsoft.com/office/officeart/2018/5/layout/IconCircleLabelList"/>
    <dgm:cxn modelId="{D6E4AA79-A703-4A53-8197-739146596924}" type="presParOf" srcId="{AC075BAF-D25A-42E9-928B-93D01C7B389F}" destId="{8C8E169D-B3A9-4E0A-9EEA-772C4947BCD9}" srcOrd="2" destOrd="0" presId="urn:microsoft.com/office/officeart/2018/5/layout/IconCircleLabelList"/>
    <dgm:cxn modelId="{51F86F63-17D8-4183-BF5D-88794253FD90}" type="presParOf" srcId="{AC075BAF-D25A-42E9-928B-93D01C7B389F}" destId="{22DA2144-36AB-46B2-9FFA-282FB72F3AF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62867-EAA3-455A-9E23-AC34782C733B}">
      <dsp:nvSpPr>
        <dsp:cNvPr id="0" name=""/>
        <dsp:cNvSpPr/>
      </dsp:nvSpPr>
      <dsp:spPr>
        <a:xfrm>
          <a:off x="2273400" y="291530"/>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A919E5-2E03-46D5-8E2A-43A06D5A13D6}">
      <dsp:nvSpPr>
        <dsp:cNvPr id="0" name=""/>
        <dsp:cNvSpPr/>
      </dsp:nvSpPr>
      <dsp:spPr>
        <a:xfrm>
          <a:off x="2741400" y="759530"/>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59C7B6-C7DA-424D-9E07-70796100F355}">
      <dsp:nvSpPr>
        <dsp:cNvPr id="0" name=""/>
        <dsp:cNvSpPr/>
      </dsp:nvSpPr>
      <dsp:spPr>
        <a:xfrm>
          <a:off x="1571400" y="317153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1" kern="1200" dirty="0"/>
            <a:t>We showed a vulnerability in UC construction</a:t>
          </a:r>
        </a:p>
      </dsp:txBody>
      <dsp:txXfrm>
        <a:off x="1571400" y="3171531"/>
        <a:ext cx="3600000" cy="720000"/>
      </dsp:txXfrm>
    </dsp:sp>
    <dsp:sp modelId="{83FB66F3-B223-4605-92AB-56CA009F336E}">
      <dsp:nvSpPr>
        <dsp:cNvPr id="0" name=""/>
        <dsp:cNvSpPr/>
      </dsp:nvSpPr>
      <dsp:spPr>
        <a:xfrm>
          <a:off x="6503400" y="291530"/>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07C1B4-7C5B-4867-9A3F-EBB160976669}">
      <dsp:nvSpPr>
        <dsp:cNvPr id="0" name=""/>
        <dsp:cNvSpPr/>
      </dsp:nvSpPr>
      <dsp:spPr>
        <a:xfrm>
          <a:off x="6971400" y="759530"/>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DA2144-36AB-46B2-9FFA-282FB72F3AF2}">
      <dsp:nvSpPr>
        <dsp:cNvPr id="0" name=""/>
        <dsp:cNvSpPr/>
      </dsp:nvSpPr>
      <dsp:spPr>
        <a:xfrm>
          <a:off x="5801400" y="317153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1" kern="1200" dirty="0"/>
            <a:t>We also show that it is possible to extend the attack to UC for FPGA [1]</a:t>
          </a:r>
        </a:p>
      </dsp:txBody>
      <dsp:txXfrm>
        <a:off x="5801400" y="3171531"/>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ABAAE-E372-4232-A0AE-36DBF604B27C}" type="datetimeFigureOut">
              <a:rPr lang="en-US" smtClean="0"/>
              <a:t>5/30/24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6AE88B-C0AC-414E-9ECF-2682E1E50F3C}" type="slidenum">
              <a:rPr lang="en-US" smtClean="0"/>
              <a:t>‹#›</a:t>
            </a:fld>
            <a:endParaRPr lang="en-US"/>
          </a:p>
        </p:txBody>
      </p:sp>
    </p:spTree>
    <p:extLst>
      <p:ext uri="{BB962C8B-B14F-4D97-AF65-F5344CB8AC3E}">
        <p14:creationId xmlns:p14="http://schemas.microsoft.com/office/powerpoint/2010/main" val="412697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Universal circuits have been presented as a theoretical concept since 1976 but their practical implementation has been made possible recently in 2016 by the UC compiler. They are touted as the future of IP protection due to the use of modular blocks to form any circuits. We use photonic side channel to break the UC.</a:t>
            </a:r>
          </a:p>
        </p:txBody>
      </p:sp>
      <p:sp>
        <p:nvSpPr>
          <p:cNvPr id="4" name="Slide Number Placeholder 3"/>
          <p:cNvSpPr>
            <a:spLocks noGrp="1"/>
          </p:cNvSpPr>
          <p:nvPr>
            <p:ph type="sldNum" sz="quarter" idx="5"/>
          </p:nvPr>
        </p:nvSpPr>
        <p:spPr/>
        <p:txBody>
          <a:bodyPr/>
          <a:lstStyle/>
          <a:p>
            <a:fld id="{A16AE88B-C0AC-414E-9ECF-2682E1E50F3C}" type="slidenum">
              <a:rPr lang="en-US" smtClean="0"/>
              <a:t>1</a:t>
            </a:fld>
            <a:endParaRPr lang="en-US"/>
          </a:p>
        </p:txBody>
      </p:sp>
    </p:spTree>
    <p:extLst>
      <p:ext uri="{BB962C8B-B14F-4D97-AF65-F5344CB8AC3E}">
        <p14:creationId xmlns:p14="http://schemas.microsoft.com/office/powerpoint/2010/main" val="1366737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UCs have 3 block types X, Y and U.</a:t>
            </a:r>
          </a:p>
          <a:p>
            <a:r>
              <a:rPr lang="en-US" dirty="0"/>
              <a:t>U blocks have 4 configuration bits which decide the type of 2 input gate it represents</a:t>
            </a:r>
          </a:p>
          <a:p>
            <a:r>
              <a:rPr lang="en-US" dirty="0"/>
              <a:t>Whereas X and Y are routing block using 1 configuration bits </a:t>
            </a:r>
          </a:p>
          <a:p>
            <a:endParaRPr lang="en-US" dirty="0"/>
          </a:p>
        </p:txBody>
      </p:sp>
      <p:sp>
        <p:nvSpPr>
          <p:cNvPr id="4" name="Slide Number Placeholder 3"/>
          <p:cNvSpPr>
            <a:spLocks noGrp="1"/>
          </p:cNvSpPr>
          <p:nvPr>
            <p:ph type="sldNum" sz="quarter" idx="5"/>
          </p:nvPr>
        </p:nvSpPr>
        <p:spPr/>
        <p:txBody>
          <a:bodyPr/>
          <a:lstStyle/>
          <a:p>
            <a:fld id="{A16AE88B-C0AC-414E-9ECF-2682E1E50F3C}" type="slidenum">
              <a:rPr lang="en-US" smtClean="0"/>
              <a:t>2</a:t>
            </a:fld>
            <a:endParaRPr lang="en-US"/>
          </a:p>
        </p:txBody>
      </p:sp>
    </p:spTree>
    <p:extLst>
      <p:ext uri="{BB962C8B-B14F-4D97-AF65-F5344CB8AC3E}">
        <p14:creationId xmlns:p14="http://schemas.microsoft.com/office/powerpoint/2010/main" val="218278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configuration bits are the secret. </a:t>
            </a:r>
          </a:p>
          <a:p>
            <a:r>
              <a:rPr lang="en-US" dirty="0"/>
              <a:t>Anyone who knows the config bits knows the circuits and IP is stolen.</a:t>
            </a:r>
          </a:p>
          <a:p>
            <a:r>
              <a:rPr lang="en-US" dirty="0"/>
              <a:t>2 attack phases – profiling photon emission of each of the 3 blocks </a:t>
            </a:r>
          </a:p>
          <a:p>
            <a:r>
              <a:rPr lang="en-US" dirty="0"/>
              <a:t>	     using the profiling dataset to retrieve the configuration bits </a:t>
            </a:r>
          </a:p>
          <a:p>
            <a:r>
              <a:rPr lang="en-US" dirty="0"/>
              <a:t>How do we get photon emission from the circuit? Transistor emit photon when values are switched, so we flip the inputs continuously to get high photon emission. </a:t>
            </a:r>
          </a:p>
        </p:txBody>
      </p:sp>
      <p:sp>
        <p:nvSpPr>
          <p:cNvPr id="4" name="Slide Number Placeholder 3"/>
          <p:cNvSpPr>
            <a:spLocks noGrp="1"/>
          </p:cNvSpPr>
          <p:nvPr>
            <p:ph type="sldNum" sz="quarter" idx="5"/>
          </p:nvPr>
        </p:nvSpPr>
        <p:spPr/>
        <p:txBody>
          <a:bodyPr/>
          <a:lstStyle/>
          <a:p>
            <a:fld id="{A16AE88B-C0AC-414E-9ECF-2682E1E50F3C}" type="slidenum">
              <a:rPr lang="en-US" smtClean="0"/>
              <a:t>3</a:t>
            </a:fld>
            <a:endParaRPr lang="en-US"/>
          </a:p>
        </p:txBody>
      </p:sp>
    </p:spTree>
    <p:extLst>
      <p:ext uri="{BB962C8B-B14F-4D97-AF65-F5344CB8AC3E}">
        <p14:creationId xmlns:p14="http://schemas.microsoft.com/office/powerpoint/2010/main" val="3292521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part of the setup is the FPGA and the PEM </a:t>
            </a:r>
          </a:p>
          <a:p>
            <a:r>
              <a:rPr lang="en-US" dirty="0"/>
              <a:t>FPGA is programmed and controlled using a PC over Arduino </a:t>
            </a:r>
          </a:p>
          <a:p>
            <a:r>
              <a:rPr lang="en-US" dirty="0"/>
              <a:t>We have prepared the backside of the FPGA to be able to capture the photons </a:t>
            </a:r>
          </a:p>
          <a:p>
            <a:endParaRPr lang="en-US" dirty="0"/>
          </a:p>
        </p:txBody>
      </p:sp>
      <p:sp>
        <p:nvSpPr>
          <p:cNvPr id="4" name="Slide Number Placeholder 3"/>
          <p:cNvSpPr>
            <a:spLocks noGrp="1"/>
          </p:cNvSpPr>
          <p:nvPr>
            <p:ph type="sldNum" sz="quarter" idx="5"/>
          </p:nvPr>
        </p:nvSpPr>
        <p:spPr/>
        <p:txBody>
          <a:bodyPr/>
          <a:lstStyle/>
          <a:p>
            <a:fld id="{A16AE88B-C0AC-414E-9ECF-2682E1E50F3C}" type="slidenum">
              <a:rPr lang="en-US" smtClean="0"/>
              <a:t>4</a:t>
            </a:fld>
            <a:endParaRPr lang="en-US"/>
          </a:p>
        </p:txBody>
      </p:sp>
    </p:spTree>
    <p:extLst>
      <p:ext uri="{BB962C8B-B14F-4D97-AF65-F5344CB8AC3E}">
        <p14:creationId xmlns:p14="http://schemas.microsoft.com/office/powerpoint/2010/main" val="1595236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 will show you how the whole process of extracting the config bits work. </a:t>
            </a:r>
          </a:p>
          <a:p>
            <a:r>
              <a:rPr lang="en-US" dirty="0"/>
              <a:t>First in the profiling phase, we create a dataset of different configuration bit and input patterns for each block. </a:t>
            </a:r>
          </a:p>
          <a:p>
            <a:r>
              <a:rPr lang="en-US" dirty="0"/>
              <a:t>This dataset is labelled and undergoes feature extraction to form a bag of features. </a:t>
            </a:r>
          </a:p>
          <a:p>
            <a:r>
              <a:rPr lang="en-US" dirty="0"/>
              <a:t>Then from the image of victim circuit a block is cropped and used as query image </a:t>
            </a:r>
          </a:p>
          <a:p>
            <a:r>
              <a:rPr lang="en-US" dirty="0"/>
              <a:t>Image retrieval by similarity is used to compare the query image to the bag of features to get top 5 similar images</a:t>
            </a:r>
          </a:p>
          <a:p>
            <a:r>
              <a:rPr lang="en-US" dirty="0"/>
              <a:t>From these set, the correct labelled image represents the rank. For example rank 2 here. </a:t>
            </a:r>
          </a:p>
        </p:txBody>
      </p:sp>
      <p:sp>
        <p:nvSpPr>
          <p:cNvPr id="4" name="Slide Number Placeholder 3"/>
          <p:cNvSpPr>
            <a:spLocks noGrp="1"/>
          </p:cNvSpPr>
          <p:nvPr>
            <p:ph type="sldNum" sz="quarter" idx="5"/>
          </p:nvPr>
        </p:nvSpPr>
        <p:spPr/>
        <p:txBody>
          <a:bodyPr/>
          <a:lstStyle/>
          <a:p>
            <a:fld id="{A16AE88B-C0AC-414E-9ECF-2682E1E50F3C}" type="slidenum">
              <a:rPr lang="en-US" smtClean="0"/>
              <a:t>5</a:t>
            </a:fld>
            <a:endParaRPr lang="en-US"/>
          </a:p>
        </p:txBody>
      </p:sp>
    </p:spTree>
    <p:extLst>
      <p:ext uri="{BB962C8B-B14F-4D97-AF65-F5344CB8AC3E}">
        <p14:creationId xmlns:p14="http://schemas.microsoft.com/office/powerpoint/2010/main" val="738304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The victim circuit for our results is c17 circuit from the ISCAS85 benchmark suite. </a:t>
            </a:r>
          </a:p>
          <a:p>
            <a:pPr marL="0" indent="0">
              <a:buFontTx/>
              <a:buNone/>
            </a:pPr>
            <a:r>
              <a:rPr lang="en-US" dirty="0"/>
              <a:t>6 gates blow up to 81 blocks using the compiler</a:t>
            </a:r>
          </a:p>
          <a:p>
            <a:pPr marL="0" indent="0">
              <a:buFontTx/>
              <a:buNone/>
            </a:pPr>
            <a:r>
              <a:rPr lang="en-US" dirty="0"/>
              <a:t>We use divide and conquer approach to break first part of it using 2 inputs. </a:t>
            </a:r>
          </a:p>
          <a:p>
            <a:pPr marL="0" indent="0">
              <a:buFontTx/>
              <a:buNone/>
            </a:pPr>
            <a:r>
              <a:rPr lang="en-US" dirty="0"/>
              <a:t>We are able to successfully find configuration bits of 17 of the 81 blocks with a success rate of 100%</a:t>
            </a:r>
          </a:p>
          <a:p>
            <a:pPr marL="0" indent="0">
              <a:buFontTx/>
              <a:buNone/>
            </a:pPr>
            <a:endParaRPr lang="en-US" dirty="0"/>
          </a:p>
        </p:txBody>
      </p:sp>
      <p:sp>
        <p:nvSpPr>
          <p:cNvPr id="4" name="Slide Number Placeholder 3"/>
          <p:cNvSpPr>
            <a:spLocks noGrp="1"/>
          </p:cNvSpPr>
          <p:nvPr>
            <p:ph type="sldNum" sz="quarter" idx="5"/>
          </p:nvPr>
        </p:nvSpPr>
        <p:spPr/>
        <p:txBody>
          <a:bodyPr/>
          <a:lstStyle/>
          <a:p>
            <a:fld id="{A16AE88B-C0AC-414E-9ECF-2682E1E50F3C}" type="slidenum">
              <a:rPr lang="en-US" smtClean="0"/>
              <a:t>6</a:t>
            </a:fld>
            <a:endParaRPr lang="en-US"/>
          </a:p>
        </p:txBody>
      </p:sp>
    </p:spTree>
    <p:extLst>
      <p:ext uri="{BB962C8B-B14F-4D97-AF65-F5344CB8AC3E}">
        <p14:creationId xmlns:p14="http://schemas.microsoft.com/office/powerpoint/2010/main" val="1659614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we successfully broke the UC circuits using Photonic side channel </a:t>
            </a:r>
          </a:p>
          <a:p>
            <a:r>
              <a:rPr lang="en-US" dirty="0"/>
              <a:t> Also, The attack is agnostic about the UC compiler therefore it doesn’t matter which compiler you use to design, we have shown that most recent </a:t>
            </a:r>
            <a:r>
              <a:rPr lang="en-US" dirty="0" err="1"/>
              <a:t>impolementation</a:t>
            </a:r>
            <a:r>
              <a:rPr lang="en-US" dirty="0"/>
              <a:t> of the UC </a:t>
            </a:r>
            <a:r>
              <a:rPr lang="en-US" dirty="0" err="1"/>
              <a:t>fpga</a:t>
            </a:r>
            <a:r>
              <a:rPr lang="en-US" dirty="0"/>
              <a:t> can be broken </a:t>
            </a:r>
          </a:p>
        </p:txBody>
      </p:sp>
      <p:sp>
        <p:nvSpPr>
          <p:cNvPr id="4" name="Slide Number Placeholder 3"/>
          <p:cNvSpPr>
            <a:spLocks noGrp="1"/>
          </p:cNvSpPr>
          <p:nvPr>
            <p:ph type="sldNum" sz="quarter" idx="5"/>
          </p:nvPr>
        </p:nvSpPr>
        <p:spPr/>
        <p:txBody>
          <a:bodyPr/>
          <a:lstStyle/>
          <a:p>
            <a:fld id="{A16AE88B-C0AC-414E-9ECF-2682E1E50F3C}" type="slidenum">
              <a:rPr lang="en-US" smtClean="0"/>
              <a:t>7</a:t>
            </a:fld>
            <a:endParaRPr lang="en-US"/>
          </a:p>
        </p:txBody>
      </p:sp>
    </p:spTree>
    <p:extLst>
      <p:ext uri="{BB962C8B-B14F-4D97-AF65-F5344CB8AC3E}">
        <p14:creationId xmlns:p14="http://schemas.microsoft.com/office/powerpoint/2010/main" val="639815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C2D0595-5770-C96B-A9D1-4F753B181841}"/>
              </a:ext>
            </a:extLst>
          </p:cNvPr>
          <p:cNvSpPr>
            <a:spLocks noGrp="1"/>
          </p:cNvSpPr>
          <p:nvPr>
            <p:ph type="ctrTitle" hasCustomPrompt="1"/>
          </p:nvPr>
        </p:nvSpPr>
        <p:spPr>
          <a:xfrm>
            <a:off x="609600" y="2836309"/>
            <a:ext cx="9144000" cy="1524001"/>
          </a:xfrm>
        </p:spPr>
        <p:txBody>
          <a:bodyPr>
            <a:noAutofit/>
          </a:bodyPr>
          <a:lstStyle>
            <a:lvl1pPr>
              <a:lnSpc>
                <a:spcPts val="4200"/>
              </a:lnSpc>
              <a:defRPr sz="4000" b="1"/>
            </a:lvl1pPr>
          </a:lstStyle>
          <a:p>
            <a:r>
              <a:rPr lang="en-US" dirty="0"/>
              <a:t>Click to edit</a:t>
            </a:r>
            <a:br>
              <a:rPr lang="en-US" dirty="0"/>
            </a:br>
            <a:r>
              <a:rPr lang="en-US" dirty="0"/>
              <a:t>Master title style</a:t>
            </a:r>
          </a:p>
        </p:txBody>
      </p:sp>
      <p:sp>
        <p:nvSpPr>
          <p:cNvPr id="9" name="Subtitle 2">
            <a:extLst>
              <a:ext uri="{FF2B5EF4-FFF2-40B4-BE49-F238E27FC236}">
                <a16:creationId xmlns:a16="http://schemas.microsoft.com/office/drawing/2014/main" id="{CE14D3FB-B92A-0140-6727-1A2CFC21BC24}"/>
              </a:ext>
            </a:extLst>
          </p:cNvPr>
          <p:cNvSpPr>
            <a:spLocks noGrp="1"/>
          </p:cNvSpPr>
          <p:nvPr>
            <p:ph type="subTitle" idx="1"/>
          </p:nvPr>
        </p:nvSpPr>
        <p:spPr>
          <a:xfrm>
            <a:off x="609600" y="4591957"/>
            <a:ext cx="9144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descr="A red letter w on a black background&#10;&#10;Description automatically generated">
            <a:extLst>
              <a:ext uri="{FF2B5EF4-FFF2-40B4-BE49-F238E27FC236}">
                <a16:creationId xmlns:a16="http://schemas.microsoft.com/office/drawing/2014/main" id="{16AFF59A-392A-B90D-90C3-40ADAD4A6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78" y="990600"/>
            <a:ext cx="3393650" cy="1097280"/>
          </a:xfrm>
          <a:prstGeom prst="rect">
            <a:avLst/>
          </a:prstGeom>
        </p:spPr>
      </p:pic>
      <p:pic>
        <p:nvPicPr>
          <p:cNvPr id="12" name="Picture 11" descr="A grey logo with text&#10;&#10;Description automatically generated">
            <a:extLst>
              <a:ext uri="{FF2B5EF4-FFF2-40B4-BE49-F238E27FC236}">
                <a16:creationId xmlns:a16="http://schemas.microsoft.com/office/drawing/2014/main" id="{4C1E441D-3FAC-DA36-0F0B-FE18196D7950}"/>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r="10769" b="12037"/>
          <a:stretch/>
        </p:blipFill>
        <p:spPr>
          <a:xfrm>
            <a:off x="8112370" y="2836309"/>
            <a:ext cx="4079630" cy="4021691"/>
          </a:xfrm>
          <a:prstGeom prst="rect">
            <a:avLst/>
          </a:prstGeom>
        </p:spPr>
      </p:pic>
    </p:spTree>
    <p:extLst>
      <p:ext uri="{BB962C8B-B14F-4D97-AF65-F5344CB8AC3E}">
        <p14:creationId xmlns:p14="http://schemas.microsoft.com/office/powerpoint/2010/main" val="3150095450"/>
      </p:ext>
    </p:extLst>
  </p:cSld>
  <p:clrMapOvr>
    <a:masterClrMapping/>
  </p:clrMapOvr>
  <p:extLst>
    <p:ext uri="{DCECCB84-F9BA-43D5-87BE-67443E8EF086}">
      <p15:sldGuideLst xmlns:p15="http://schemas.microsoft.com/office/powerpoint/2012/main">
        <p15:guide id="1" pos="4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725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ts val="3800"/>
              </a:lnSpc>
              <a:defRPr/>
            </a:lvl1pPr>
          </a:lstStyle>
          <a:p>
            <a:r>
              <a:rPr lang="en-US" dirty="0"/>
              <a:t>Click to edit Master title style</a:t>
            </a:r>
            <a:br>
              <a:rPr lang="en-US" dirty="0"/>
            </a:br>
            <a:r>
              <a:rPr lang="en-US" dirty="0" err="1"/>
              <a:t>ghghghg</a:t>
            </a:r>
            <a:endParaRPr lang="en-US" dirty="0"/>
          </a:p>
        </p:txBody>
      </p:sp>
      <p:sp>
        <p:nvSpPr>
          <p:cNvPr id="36" name="Picture Placeholder 29">
            <a:extLst>
              <a:ext uri="{FF2B5EF4-FFF2-40B4-BE49-F238E27FC236}">
                <a16:creationId xmlns:a16="http://schemas.microsoft.com/office/drawing/2014/main" id="{5244BC53-C119-4F58-759C-4315A0FAAA39}"/>
              </a:ext>
            </a:extLst>
          </p:cNvPr>
          <p:cNvSpPr>
            <a:spLocks noGrp="1"/>
          </p:cNvSpPr>
          <p:nvPr>
            <p:ph type="pic" sz="quarter" idx="10"/>
          </p:nvPr>
        </p:nvSpPr>
        <p:spPr>
          <a:xfrm>
            <a:off x="609600" y="1798655"/>
            <a:ext cx="3560461" cy="2009669"/>
          </a:xfrm>
        </p:spPr>
        <p:txBody>
          <a:bodyPr/>
          <a:lstStyle/>
          <a:p>
            <a:r>
              <a:rPr lang="en-US"/>
              <a:t>Click icon to add picture</a:t>
            </a:r>
          </a:p>
        </p:txBody>
      </p:sp>
      <p:sp>
        <p:nvSpPr>
          <p:cNvPr id="37" name="Picture Placeholder 29">
            <a:extLst>
              <a:ext uri="{FF2B5EF4-FFF2-40B4-BE49-F238E27FC236}">
                <a16:creationId xmlns:a16="http://schemas.microsoft.com/office/drawing/2014/main" id="{A49D9818-2411-344C-A56B-875F98535DE9}"/>
              </a:ext>
            </a:extLst>
          </p:cNvPr>
          <p:cNvSpPr>
            <a:spLocks noGrp="1"/>
          </p:cNvSpPr>
          <p:nvPr>
            <p:ph type="pic" sz="quarter" idx="11"/>
          </p:nvPr>
        </p:nvSpPr>
        <p:spPr>
          <a:xfrm>
            <a:off x="609599" y="3971259"/>
            <a:ext cx="3560461" cy="2009669"/>
          </a:xfrm>
        </p:spPr>
        <p:txBody>
          <a:bodyPr/>
          <a:lstStyle/>
          <a:p>
            <a:r>
              <a:rPr lang="en-US"/>
              <a:t>Click icon to add picture</a:t>
            </a:r>
          </a:p>
        </p:txBody>
      </p:sp>
      <p:sp>
        <p:nvSpPr>
          <p:cNvPr id="38" name="Picture Placeholder 29">
            <a:extLst>
              <a:ext uri="{FF2B5EF4-FFF2-40B4-BE49-F238E27FC236}">
                <a16:creationId xmlns:a16="http://schemas.microsoft.com/office/drawing/2014/main" id="{29DEAC6C-0B95-082C-AE64-4DB58BBA1ACE}"/>
              </a:ext>
            </a:extLst>
          </p:cNvPr>
          <p:cNvSpPr>
            <a:spLocks noGrp="1"/>
          </p:cNvSpPr>
          <p:nvPr>
            <p:ph type="pic" sz="quarter" idx="12"/>
          </p:nvPr>
        </p:nvSpPr>
        <p:spPr>
          <a:xfrm>
            <a:off x="4315769" y="1798655"/>
            <a:ext cx="3560461" cy="2009669"/>
          </a:xfrm>
        </p:spPr>
        <p:txBody>
          <a:bodyPr/>
          <a:lstStyle/>
          <a:p>
            <a:r>
              <a:rPr lang="en-US"/>
              <a:t>Click icon to add picture</a:t>
            </a:r>
          </a:p>
        </p:txBody>
      </p:sp>
      <p:sp>
        <p:nvSpPr>
          <p:cNvPr id="39" name="Picture Placeholder 29">
            <a:extLst>
              <a:ext uri="{FF2B5EF4-FFF2-40B4-BE49-F238E27FC236}">
                <a16:creationId xmlns:a16="http://schemas.microsoft.com/office/drawing/2014/main" id="{563B06A4-C363-484C-CF9B-67A85842D4C8}"/>
              </a:ext>
            </a:extLst>
          </p:cNvPr>
          <p:cNvSpPr>
            <a:spLocks noGrp="1"/>
          </p:cNvSpPr>
          <p:nvPr>
            <p:ph type="pic" sz="quarter" idx="13"/>
          </p:nvPr>
        </p:nvSpPr>
        <p:spPr>
          <a:xfrm>
            <a:off x="4315768" y="3971259"/>
            <a:ext cx="3560461" cy="2009669"/>
          </a:xfrm>
        </p:spPr>
        <p:txBody>
          <a:bodyPr/>
          <a:lstStyle/>
          <a:p>
            <a:r>
              <a:rPr lang="en-US"/>
              <a:t>Click icon to add picture</a:t>
            </a:r>
          </a:p>
        </p:txBody>
      </p:sp>
      <p:sp>
        <p:nvSpPr>
          <p:cNvPr id="40" name="Picture Placeholder 29">
            <a:extLst>
              <a:ext uri="{FF2B5EF4-FFF2-40B4-BE49-F238E27FC236}">
                <a16:creationId xmlns:a16="http://schemas.microsoft.com/office/drawing/2014/main" id="{6A31F244-4234-8398-1A92-815E5A2CE893}"/>
              </a:ext>
            </a:extLst>
          </p:cNvPr>
          <p:cNvSpPr>
            <a:spLocks noGrp="1"/>
          </p:cNvSpPr>
          <p:nvPr>
            <p:ph type="pic" sz="quarter" idx="14"/>
          </p:nvPr>
        </p:nvSpPr>
        <p:spPr>
          <a:xfrm>
            <a:off x="8021940" y="1798655"/>
            <a:ext cx="3560461" cy="2009669"/>
          </a:xfrm>
        </p:spPr>
        <p:txBody>
          <a:bodyPr/>
          <a:lstStyle/>
          <a:p>
            <a:r>
              <a:rPr lang="en-US"/>
              <a:t>Click icon to add picture</a:t>
            </a:r>
          </a:p>
        </p:txBody>
      </p:sp>
      <p:sp>
        <p:nvSpPr>
          <p:cNvPr id="41" name="Picture Placeholder 29">
            <a:extLst>
              <a:ext uri="{FF2B5EF4-FFF2-40B4-BE49-F238E27FC236}">
                <a16:creationId xmlns:a16="http://schemas.microsoft.com/office/drawing/2014/main" id="{A98A7173-01A5-7FE9-3F9D-EB7D34B47BE4}"/>
              </a:ext>
            </a:extLst>
          </p:cNvPr>
          <p:cNvSpPr>
            <a:spLocks noGrp="1"/>
          </p:cNvSpPr>
          <p:nvPr>
            <p:ph type="pic" sz="quarter" idx="15"/>
          </p:nvPr>
        </p:nvSpPr>
        <p:spPr>
          <a:xfrm>
            <a:off x="8021939" y="3971259"/>
            <a:ext cx="3560461" cy="2009669"/>
          </a:xfrm>
        </p:spPr>
        <p:txBody>
          <a:bodyPr/>
          <a:lstStyle/>
          <a:p>
            <a:r>
              <a:rPr lang="en-US"/>
              <a:t>Click icon to add picture</a:t>
            </a:r>
          </a:p>
        </p:txBody>
      </p:sp>
    </p:spTree>
    <p:extLst>
      <p:ext uri="{BB962C8B-B14F-4D97-AF65-F5344CB8AC3E}">
        <p14:creationId xmlns:p14="http://schemas.microsoft.com/office/powerpoint/2010/main" val="113717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3">
            <a:extLst>
              <a:ext uri="{FF2B5EF4-FFF2-40B4-BE49-F238E27FC236}">
                <a16:creationId xmlns:a16="http://schemas.microsoft.com/office/drawing/2014/main" id="{F515B657-5011-7715-8F0C-0D7032BCB695}"/>
              </a:ext>
            </a:extLst>
          </p:cNvPr>
          <p:cNvSpPr>
            <a:spLocks noGrp="1"/>
          </p:cNvSpPr>
          <p:nvPr>
            <p:ph type="tbl" sz="quarter" idx="16"/>
          </p:nvPr>
        </p:nvSpPr>
        <p:spPr>
          <a:xfrm>
            <a:off x="609599" y="1798638"/>
            <a:ext cx="10972801" cy="4183062"/>
          </a:xfrm>
        </p:spPr>
        <p:txBody>
          <a:bodyPr/>
          <a:lstStyle/>
          <a:p>
            <a:r>
              <a:rPr lang="en-US"/>
              <a:t>Click icon to add table</a:t>
            </a:r>
          </a:p>
        </p:txBody>
      </p:sp>
    </p:spTree>
    <p:extLst>
      <p:ext uri="{BB962C8B-B14F-4D97-AF65-F5344CB8AC3E}">
        <p14:creationId xmlns:p14="http://schemas.microsoft.com/office/powerpoint/2010/main" val="2952520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6" name="Picture Placeholder 29">
            <a:extLst>
              <a:ext uri="{FF2B5EF4-FFF2-40B4-BE49-F238E27FC236}">
                <a16:creationId xmlns:a16="http://schemas.microsoft.com/office/drawing/2014/main" id="{5244BC53-C119-4F58-759C-4315A0FAAA39}"/>
              </a:ext>
            </a:extLst>
          </p:cNvPr>
          <p:cNvSpPr>
            <a:spLocks noGrp="1"/>
          </p:cNvSpPr>
          <p:nvPr>
            <p:ph type="pic" sz="quarter" idx="10"/>
          </p:nvPr>
        </p:nvSpPr>
        <p:spPr>
          <a:xfrm>
            <a:off x="609600" y="1798654"/>
            <a:ext cx="3560461" cy="3558535"/>
          </a:xfrm>
        </p:spPr>
        <p:txBody>
          <a:bodyPr/>
          <a:lstStyle/>
          <a:p>
            <a:r>
              <a:rPr lang="en-US"/>
              <a:t>Click icon to add picture</a:t>
            </a:r>
            <a:endParaRPr lang="en-US" dirty="0"/>
          </a:p>
        </p:txBody>
      </p:sp>
      <p:sp>
        <p:nvSpPr>
          <p:cNvPr id="38" name="Picture Placeholder 29">
            <a:extLst>
              <a:ext uri="{FF2B5EF4-FFF2-40B4-BE49-F238E27FC236}">
                <a16:creationId xmlns:a16="http://schemas.microsoft.com/office/drawing/2014/main" id="{29DEAC6C-0B95-082C-AE64-4DB58BBA1ACE}"/>
              </a:ext>
            </a:extLst>
          </p:cNvPr>
          <p:cNvSpPr>
            <a:spLocks noGrp="1"/>
          </p:cNvSpPr>
          <p:nvPr>
            <p:ph type="pic" sz="quarter" idx="12"/>
          </p:nvPr>
        </p:nvSpPr>
        <p:spPr>
          <a:xfrm>
            <a:off x="4315769" y="1798655"/>
            <a:ext cx="3560461" cy="3558536"/>
          </a:xfrm>
        </p:spPr>
        <p:txBody>
          <a:bodyPr/>
          <a:lstStyle/>
          <a:p>
            <a:r>
              <a:rPr lang="en-US"/>
              <a:t>Click icon to add picture</a:t>
            </a:r>
          </a:p>
        </p:txBody>
      </p:sp>
      <p:sp>
        <p:nvSpPr>
          <p:cNvPr id="40" name="Picture Placeholder 29">
            <a:extLst>
              <a:ext uri="{FF2B5EF4-FFF2-40B4-BE49-F238E27FC236}">
                <a16:creationId xmlns:a16="http://schemas.microsoft.com/office/drawing/2014/main" id="{6A31F244-4234-8398-1A92-815E5A2CE893}"/>
              </a:ext>
            </a:extLst>
          </p:cNvPr>
          <p:cNvSpPr>
            <a:spLocks noGrp="1"/>
          </p:cNvSpPr>
          <p:nvPr>
            <p:ph type="pic" sz="quarter" idx="14"/>
          </p:nvPr>
        </p:nvSpPr>
        <p:spPr>
          <a:xfrm>
            <a:off x="8021940" y="1798655"/>
            <a:ext cx="3560461" cy="3558536"/>
          </a:xfrm>
        </p:spPr>
        <p:txBody>
          <a:bodyPr/>
          <a:lstStyle/>
          <a:p>
            <a:r>
              <a:rPr lang="en-US"/>
              <a:t>Click icon to add picture</a:t>
            </a:r>
          </a:p>
        </p:txBody>
      </p:sp>
      <p:sp>
        <p:nvSpPr>
          <p:cNvPr id="4" name="Text Placeholder 3">
            <a:extLst>
              <a:ext uri="{FF2B5EF4-FFF2-40B4-BE49-F238E27FC236}">
                <a16:creationId xmlns:a16="http://schemas.microsoft.com/office/drawing/2014/main" id="{EFD57F27-E780-1D1A-2235-3359A9AD23EE}"/>
              </a:ext>
            </a:extLst>
          </p:cNvPr>
          <p:cNvSpPr>
            <a:spLocks noGrp="1"/>
          </p:cNvSpPr>
          <p:nvPr>
            <p:ph type="body" sz="quarter" idx="16"/>
          </p:nvPr>
        </p:nvSpPr>
        <p:spPr>
          <a:xfrm>
            <a:off x="609597"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 styles</a:t>
            </a:r>
          </a:p>
        </p:txBody>
      </p:sp>
      <p:sp>
        <p:nvSpPr>
          <p:cNvPr id="6" name="TextBox 5">
            <a:extLst>
              <a:ext uri="{FF2B5EF4-FFF2-40B4-BE49-F238E27FC236}">
                <a16:creationId xmlns:a16="http://schemas.microsoft.com/office/drawing/2014/main" id="{48C3F6AF-61A0-8B1C-2E91-A2C94FBCE73C}"/>
              </a:ext>
            </a:extLst>
          </p:cNvPr>
          <p:cNvSpPr txBox="1"/>
          <p:nvPr/>
        </p:nvSpPr>
        <p:spPr>
          <a:xfrm>
            <a:off x="5327374" y="5396947"/>
            <a:ext cx="0" cy="0"/>
          </a:xfrm>
          <a:prstGeom prst="rect">
            <a:avLst/>
          </a:prstGeom>
          <a:noFill/>
        </p:spPr>
        <p:txBody>
          <a:bodyPr wrap="none" rtlCol="0">
            <a:noAutofit/>
          </a:bodyPr>
          <a:lstStyle/>
          <a:p>
            <a:pPr algn="ctr"/>
            <a:endParaRPr lang="en-US" sz="1600" dirty="0" err="1"/>
          </a:p>
        </p:txBody>
      </p:sp>
      <p:sp>
        <p:nvSpPr>
          <p:cNvPr id="7" name="Text Placeholder 3">
            <a:extLst>
              <a:ext uri="{FF2B5EF4-FFF2-40B4-BE49-F238E27FC236}">
                <a16:creationId xmlns:a16="http://schemas.microsoft.com/office/drawing/2014/main" id="{A23D2F03-3057-A9E9-4126-7CC220620444}"/>
              </a:ext>
            </a:extLst>
          </p:cNvPr>
          <p:cNvSpPr>
            <a:spLocks noGrp="1"/>
          </p:cNvSpPr>
          <p:nvPr>
            <p:ph type="body" sz="quarter" idx="17"/>
          </p:nvPr>
        </p:nvSpPr>
        <p:spPr>
          <a:xfrm>
            <a:off x="431576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 styles</a:t>
            </a:r>
          </a:p>
        </p:txBody>
      </p:sp>
      <p:sp>
        <p:nvSpPr>
          <p:cNvPr id="8" name="Text Placeholder 3">
            <a:extLst>
              <a:ext uri="{FF2B5EF4-FFF2-40B4-BE49-F238E27FC236}">
                <a16:creationId xmlns:a16="http://schemas.microsoft.com/office/drawing/2014/main" id="{6A58090A-63C8-ADC3-23D8-A48EFF69A45F}"/>
              </a:ext>
            </a:extLst>
          </p:cNvPr>
          <p:cNvSpPr>
            <a:spLocks noGrp="1"/>
          </p:cNvSpPr>
          <p:nvPr>
            <p:ph type="body" sz="quarter" idx="18"/>
          </p:nvPr>
        </p:nvSpPr>
        <p:spPr>
          <a:xfrm>
            <a:off x="802193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 styles</a:t>
            </a:r>
          </a:p>
        </p:txBody>
      </p:sp>
    </p:spTree>
    <p:extLst>
      <p:ext uri="{BB962C8B-B14F-4D97-AF65-F5344CB8AC3E}">
        <p14:creationId xmlns:p14="http://schemas.microsoft.com/office/powerpoint/2010/main" val="3025028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EFD57F27-E780-1D1A-2235-3359A9AD23EE}"/>
              </a:ext>
            </a:extLst>
          </p:cNvPr>
          <p:cNvSpPr>
            <a:spLocks noGrp="1"/>
          </p:cNvSpPr>
          <p:nvPr>
            <p:ph type="body" sz="quarter" idx="16"/>
          </p:nvPr>
        </p:nvSpPr>
        <p:spPr>
          <a:xfrm>
            <a:off x="609597"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 styles</a:t>
            </a:r>
          </a:p>
        </p:txBody>
      </p:sp>
      <p:sp>
        <p:nvSpPr>
          <p:cNvPr id="7" name="Text Placeholder 3">
            <a:extLst>
              <a:ext uri="{FF2B5EF4-FFF2-40B4-BE49-F238E27FC236}">
                <a16:creationId xmlns:a16="http://schemas.microsoft.com/office/drawing/2014/main" id="{A23D2F03-3057-A9E9-4126-7CC220620444}"/>
              </a:ext>
            </a:extLst>
          </p:cNvPr>
          <p:cNvSpPr>
            <a:spLocks noGrp="1"/>
          </p:cNvSpPr>
          <p:nvPr>
            <p:ph type="body" sz="quarter" idx="17"/>
          </p:nvPr>
        </p:nvSpPr>
        <p:spPr>
          <a:xfrm>
            <a:off x="431576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 styles</a:t>
            </a:r>
          </a:p>
        </p:txBody>
      </p:sp>
      <p:sp>
        <p:nvSpPr>
          <p:cNvPr id="8" name="Text Placeholder 3">
            <a:extLst>
              <a:ext uri="{FF2B5EF4-FFF2-40B4-BE49-F238E27FC236}">
                <a16:creationId xmlns:a16="http://schemas.microsoft.com/office/drawing/2014/main" id="{6A58090A-63C8-ADC3-23D8-A48EFF69A45F}"/>
              </a:ext>
            </a:extLst>
          </p:cNvPr>
          <p:cNvSpPr>
            <a:spLocks noGrp="1"/>
          </p:cNvSpPr>
          <p:nvPr>
            <p:ph type="body" sz="quarter" idx="18"/>
          </p:nvPr>
        </p:nvSpPr>
        <p:spPr>
          <a:xfrm>
            <a:off x="802193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 styles</a:t>
            </a:r>
          </a:p>
        </p:txBody>
      </p:sp>
      <p:sp>
        <p:nvSpPr>
          <p:cNvPr id="11" name="Chart Placeholder 4">
            <a:extLst>
              <a:ext uri="{FF2B5EF4-FFF2-40B4-BE49-F238E27FC236}">
                <a16:creationId xmlns:a16="http://schemas.microsoft.com/office/drawing/2014/main" id="{3EF471E3-3169-E47C-1DF5-8E18891BD311}"/>
              </a:ext>
            </a:extLst>
          </p:cNvPr>
          <p:cNvSpPr>
            <a:spLocks noGrp="1"/>
          </p:cNvSpPr>
          <p:nvPr>
            <p:ph type="chart" sz="quarter" idx="19"/>
          </p:nvPr>
        </p:nvSpPr>
        <p:spPr>
          <a:xfrm>
            <a:off x="609600" y="1798638"/>
            <a:ext cx="3560763" cy="3559175"/>
          </a:xfrm>
        </p:spPr>
        <p:txBody>
          <a:bodyPr/>
          <a:lstStyle/>
          <a:p>
            <a:r>
              <a:rPr lang="en-US"/>
              <a:t>Click icon to add chart</a:t>
            </a:r>
          </a:p>
        </p:txBody>
      </p:sp>
      <p:sp>
        <p:nvSpPr>
          <p:cNvPr id="12" name="Chart Placeholder 4">
            <a:extLst>
              <a:ext uri="{FF2B5EF4-FFF2-40B4-BE49-F238E27FC236}">
                <a16:creationId xmlns:a16="http://schemas.microsoft.com/office/drawing/2014/main" id="{AFF3D7C2-5A28-5CCC-774B-408975F809D4}"/>
              </a:ext>
            </a:extLst>
          </p:cNvPr>
          <p:cNvSpPr>
            <a:spLocks noGrp="1"/>
          </p:cNvSpPr>
          <p:nvPr>
            <p:ph type="chart" sz="quarter" idx="20"/>
          </p:nvPr>
        </p:nvSpPr>
        <p:spPr>
          <a:xfrm>
            <a:off x="4315617" y="1798014"/>
            <a:ext cx="3560763" cy="3559175"/>
          </a:xfrm>
        </p:spPr>
        <p:txBody>
          <a:bodyPr/>
          <a:lstStyle/>
          <a:p>
            <a:r>
              <a:rPr lang="en-US"/>
              <a:t>Click icon to add chart</a:t>
            </a:r>
          </a:p>
        </p:txBody>
      </p:sp>
      <p:sp>
        <p:nvSpPr>
          <p:cNvPr id="13" name="Chart Placeholder 4">
            <a:extLst>
              <a:ext uri="{FF2B5EF4-FFF2-40B4-BE49-F238E27FC236}">
                <a16:creationId xmlns:a16="http://schemas.microsoft.com/office/drawing/2014/main" id="{F4526561-6D13-A8BC-DFED-3E9422B381E9}"/>
              </a:ext>
            </a:extLst>
          </p:cNvPr>
          <p:cNvSpPr>
            <a:spLocks noGrp="1"/>
          </p:cNvSpPr>
          <p:nvPr>
            <p:ph type="chart" sz="quarter" idx="21"/>
          </p:nvPr>
        </p:nvSpPr>
        <p:spPr>
          <a:xfrm>
            <a:off x="8021634" y="1798014"/>
            <a:ext cx="3560763" cy="3559175"/>
          </a:xfrm>
        </p:spPr>
        <p:txBody>
          <a:bodyPr/>
          <a:lstStyle/>
          <a:p>
            <a:r>
              <a:rPr lang="en-US"/>
              <a:t>Click icon to add chart</a:t>
            </a:r>
          </a:p>
        </p:txBody>
      </p:sp>
    </p:spTree>
    <p:extLst>
      <p:ext uri="{BB962C8B-B14F-4D97-AF65-F5344CB8AC3E}">
        <p14:creationId xmlns:p14="http://schemas.microsoft.com/office/powerpoint/2010/main" val="4082377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9523D3-F72C-A737-D43A-E356A52D838C}"/>
              </a:ext>
            </a:extLst>
          </p:cNvPr>
          <p:cNvSpPr/>
          <p:nvPr/>
        </p:nvSpPr>
        <p:spPr bwMode="auto">
          <a:xfrm>
            <a:off x="0" y="0"/>
            <a:ext cx="12192000" cy="6858000"/>
          </a:xfrm>
          <a:prstGeom prst="rect">
            <a:avLst/>
          </a:prstGeom>
          <a:solidFill>
            <a:schemeClr val="bg1"/>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pic>
        <p:nvPicPr>
          <p:cNvPr id="6" name="Picture 5" descr="A grey logo with text&#10;&#10;Description automatically generated">
            <a:extLst>
              <a:ext uri="{FF2B5EF4-FFF2-40B4-BE49-F238E27FC236}">
                <a16:creationId xmlns:a16="http://schemas.microsoft.com/office/drawing/2014/main" id="{B1D05FE9-9C13-6D48-7303-93DC7F7D7A37}"/>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tretch/>
        </p:blipFill>
        <p:spPr>
          <a:xfrm>
            <a:off x="3810000" y="1143000"/>
            <a:ext cx="4572000" cy="4572000"/>
          </a:xfrm>
          <a:prstGeom prst="rect">
            <a:avLst/>
          </a:prstGeom>
        </p:spPr>
      </p:pic>
    </p:spTree>
    <p:extLst>
      <p:ext uri="{BB962C8B-B14F-4D97-AF65-F5344CB8AC3E}">
        <p14:creationId xmlns:p14="http://schemas.microsoft.com/office/powerpoint/2010/main" val="2250239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9523D3-F72C-A737-D43A-E356A52D838C}"/>
              </a:ext>
            </a:extLst>
          </p:cNvPr>
          <p:cNvSpPr/>
          <p:nvPr/>
        </p:nvSpPr>
        <p:spPr bwMode="auto">
          <a:xfrm>
            <a:off x="0" y="0"/>
            <a:ext cx="12192000" cy="6858000"/>
          </a:xfrm>
          <a:prstGeom prst="rect">
            <a:avLst/>
          </a:prstGeom>
          <a:solidFill>
            <a:schemeClr val="bg1"/>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Tree>
    <p:extLst>
      <p:ext uri="{BB962C8B-B14F-4D97-AF65-F5344CB8AC3E}">
        <p14:creationId xmlns:p14="http://schemas.microsoft.com/office/powerpoint/2010/main" val="4878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E98F50-F8E9-DD5D-F0F3-B177E05FE517}"/>
              </a:ext>
            </a:extLst>
          </p:cNvPr>
          <p:cNvSpPr/>
          <p:nvPr/>
        </p:nvSpPr>
        <p:spPr bwMode="auto">
          <a:xfrm>
            <a:off x="0" y="0"/>
            <a:ext cx="12192000" cy="1143000"/>
          </a:xfrm>
          <a:prstGeom prst="rect">
            <a:avLst/>
          </a:prstGeom>
          <a:solidFill>
            <a:srgbClr val="AB162B"/>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15" name="Subtitle 2">
            <a:extLst>
              <a:ext uri="{FF2B5EF4-FFF2-40B4-BE49-F238E27FC236}">
                <a16:creationId xmlns:a16="http://schemas.microsoft.com/office/drawing/2014/main" id="{5CB2D455-4055-7480-CBDA-FD85C71EBDFE}"/>
              </a:ext>
            </a:extLst>
          </p:cNvPr>
          <p:cNvSpPr>
            <a:spLocks noGrp="1"/>
          </p:cNvSpPr>
          <p:nvPr>
            <p:ph type="subTitle" idx="1"/>
          </p:nvPr>
        </p:nvSpPr>
        <p:spPr>
          <a:xfrm>
            <a:off x="609600" y="4024064"/>
            <a:ext cx="9144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
            <a:extLst>
              <a:ext uri="{FF2B5EF4-FFF2-40B4-BE49-F238E27FC236}">
                <a16:creationId xmlns:a16="http://schemas.microsoft.com/office/drawing/2014/main" id="{B1045F49-C082-20D9-8199-F2BED577C03E}"/>
              </a:ext>
            </a:extLst>
          </p:cNvPr>
          <p:cNvSpPr>
            <a:spLocks noGrp="1"/>
          </p:cNvSpPr>
          <p:nvPr>
            <p:ph type="ctrTitle"/>
          </p:nvPr>
        </p:nvSpPr>
        <p:spPr>
          <a:xfrm>
            <a:off x="609600" y="2268416"/>
            <a:ext cx="9144000" cy="1524001"/>
          </a:xfrm>
        </p:spPr>
        <p:txBody>
          <a:bodyPr>
            <a:noAutofit/>
          </a:bodyPr>
          <a:lstStyle>
            <a:lvl1pPr>
              <a:lnSpc>
                <a:spcPts val="4200"/>
              </a:lnSpc>
              <a:defRPr sz="4000" b="1"/>
            </a:lvl1pPr>
          </a:lstStyle>
          <a:p>
            <a:r>
              <a:rPr lang="en-US"/>
              <a:t>Click to edit Master title style</a:t>
            </a:r>
            <a:endParaRPr lang="en-US" dirty="0"/>
          </a:p>
        </p:txBody>
      </p:sp>
      <p:sp>
        <p:nvSpPr>
          <p:cNvPr id="17" name="TextBox 16">
            <a:extLst>
              <a:ext uri="{FF2B5EF4-FFF2-40B4-BE49-F238E27FC236}">
                <a16:creationId xmlns:a16="http://schemas.microsoft.com/office/drawing/2014/main" id="{04792277-BE88-7783-1DD4-5085D63F96DC}"/>
              </a:ext>
            </a:extLst>
          </p:cNvPr>
          <p:cNvSpPr txBox="1"/>
          <p:nvPr/>
        </p:nvSpPr>
        <p:spPr>
          <a:xfrm>
            <a:off x="-433137" y="4360244"/>
            <a:ext cx="0" cy="0"/>
          </a:xfrm>
          <a:prstGeom prst="rect">
            <a:avLst/>
          </a:prstGeom>
          <a:noFill/>
        </p:spPr>
        <p:txBody>
          <a:bodyPr wrap="none" rtlCol="0">
            <a:noAutofit/>
          </a:bodyPr>
          <a:lstStyle/>
          <a:p>
            <a:pPr algn="ctr"/>
            <a:endParaRPr lang="en-US" sz="1600" dirty="0" err="1"/>
          </a:p>
        </p:txBody>
      </p:sp>
      <p:pic>
        <p:nvPicPr>
          <p:cNvPr id="18" name="Picture 17" descr="A grey logo with text&#10;&#10;Description automatically generated">
            <a:extLst>
              <a:ext uri="{FF2B5EF4-FFF2-40B4-BE49-F238E27FC236}">
                <a16:creationId xmlns:a16="http://schemas.microsoft.com/office/drawing/2014/main" id="{5376143C-E399-5AFE-BF3E-718BB884008D}"/>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0769" b="12037"/>
          <a:stretch/>
        </p:blipFill>
        <p:spPr>
          <a:xfrm>
            <a:off x="8112370" y="2836309"/>
            <a:ext cx="4079630" cy="4021691"/>
          </a:xfrm>
          <a:prstGeom prst="rect">
            <a:avLst/>
          </a:prstGeom>
        </p:spPr>
      </p:pic>
    </p:spTree>
    <p:extLst>
      <p:ext uri="{BB962C8B-B14F-4D97-AF65-F5344CB8AC3E}">
        <p14:creationId xmlns:p14="http://schemas.microsoft.com/office/powerpoint/2010/main" val="2117264063"/>
      </p:ext>
    </p:extLst>
  </p:cSld>
  <p:clrMapOvr>
    <a:masterClrMapping/>
  </p:clrMapOvr>
  <p:extLst>
    <p:ext uri="{DCECCB84-F9BA-43D5-87BE-67443E8EF086}">
      <p15:sldGuideLst xmlns:p15="http://schemas.microsoft.com/office/powerpoint/2012/main">
        <p15:guide id="1" pos="4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524000"/>
            <a:ext cx="10972800" cy="4648200"/>
          </a:xfrm>
        </p:spPr>
        <p:txBody>
          <a:bodyPr/>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Tree>
    <p:extLst>
      <p:ext uri="{BB962C8B-B14F-4D97-AF65-F5344CB8AC3E}">
        <p14:creationId xmlns:p14="http://schemas.microsoft.com/office/powerpoint/2010/main" val="234521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3491097"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19" name="Picture Placeholder 11">
            <a:extLst>
              <a:ext uri="{FF2B5EF4-FFF2-40B4-BE49-F238E27FC236}">
                <a16:creationId xmlns:a16="http://schemas.microsoft.com/office/drawing/2014/main" id="{951C2A1F-7537-C4F1-6B37-08D509AD72E4}"/>
              </a:ext>
            </a:extLst>
          </p:cNvPr>
          <p:cNvSpPr>
            <a:spLocks noGrp="1"/>
          </p:cNvSpPr>
          <p:nvPr>
            <p:ph type="pic" sz="quarter" idx="10"/>
          </p:nvPr>
        </p:nvSpPr>
        <p:spPr>
          <a:xfrm>
            <a:off x="4263325" y="1799550"/>
            <a:ext cx="3578225" cy="2012950"/>
          </a:xfrm>
        </p:spPr>
        <p:txBody>
          <a:bodyPr/>
          <a:lstStyle/>
          <a:p>
            <a:r>
              <a:rPr lang="en-US"/>
              <a:t>Click icon to add picture</a:t>
            </a:r>
          </a:p>
        </p:txBody>
      </p:sp>
      <p:sp>
        <p:nvSpPr>
          <p:cNvPr id="20" name="Picture Placeholder 11">
            <a:extLst>
              <a:ext uri="{FF2B5EF4-FFF2-40B4-BE49-F238E27FC236}">
                <a16:creationId xmlns:a16="http://schemas.microsoft.com/office/drawing/2014/main" id="{92441D67-6FBE-E495-29AB-89B669EEECE6}"/>
              </a:ext>
            </a:extLst>
          </p:cNvPr>
          <p:cNvSpPr>
            <a:spLocks noGrp="1"/>
          </p:cNvSpPr>
          <p:nvPr>
            <p:ph type="pic" sz="quarter" idx="11"/>
          </p:nvPr>
        </p:nvSpPr>
        <p:spPr>
          <a:xfrm>
            <a:off x="4263322" y="3975484"/>
            <a:ext cx="3578225" cy="2012950"/>
          </a:xfrm>
        </p:spPr>
        <p:txBody>
          <a:bodyPr/>
          <a:lstStyle/>
          <a:p>
            <a:r>
              <a:rPr lang="en-US"/>
              <a:t>Click icon to add picture</a:t>
            </a:r>
          </a:p>
        </p:txBody>
      </p:sp>
      <p:sp>
        <p:nvSpPr>
          <p:cNvPr id="21" name="Picture Placeholder 11">
            <a:extLst>
              <a:ext uri="{FF2B5EF4-FFF2-40B4-BE49-F238E27FC236}">
                <a16:creationId xmlns:a16="http://schemas.microsoft.com/office/drawing/2014/main" id="{EF4467BA-E9BA-5857-EAD9-76EDE888A9BB}"/>
              </a:ext>
            </a:extLst>
          </p:cNvPr>
          <p:cNvSpPr>
            <a:spLocks noGrp="1"/>
          </p:cNvSpPr>
          <p:nvPr>
            <p:ph type="pic" sz="quarter" idx="12"/>
          </p:nvPr>
        </p:nvSpPr>
        <p:spPr>
          <a:xfrm>
            <a:off x="8004175" y="1795464"/>
            <a:ext cx="3578225" cy="2012950"/>
          </a:xfrm>
        </p:spPr>
        <p:txBody>
          <a:bodyPr/>
          <a:lstStyle/>
          <a:p>
            <a:r>
              <a:rPr lang="en-US"/>
              <a:t>Click icon to add picture</a:t>
            </a:r>
          </a:p>
        </p:txBody>
      </p:sp>
      <p:sp>
        <p:nvSpPr>
          <p:cNvPr id="22" name="Picture Placeholder 11">
            <a:extLst>
              <a:ext uri="{FF2B5EF4-FFF2-40B4-BE49-F238E27FC236}">
                <a16:creationId xmlns:a16="http://schemas.microsoft.com/office/drawing/2014/main" id="{EEE304F3-E1CB-FB4B-9A38-A4949DB383CE}"/>
              </a:ext>
            </a:extLst>
          </p:cNvPr>
          <p:cNvSpPr>
            <a:spLocks noGrp="1"/>
          </p:cNvSpPr>
          <p:nvPr>
            <p:ph type="pic" sz="quarter" idx="13"/>
          </p:nvPr>
        </p:nvSpPr>
        <p:spPr>
          <a:xfrm>
            <a:off x="8004172" y="3971398"/>
            <a:ext cx="3578225" cy="2012950"/>
          </a:xfrm>
        </p:spPr>
        <p:txBody>
          <a:bodyPr/>
          <a:lstStyle/>
          <a:p>
            <a:r>
              <a:rPr lang="en-US"/>
              <a:t>Click icon to add picture</a:t>
            </a:r>
          </a:p>
        </p:txBody>
      </p:sp>
    </p:spTree>
    <p:extLst>
      <p:ext uri="{BB962C8B-B14F-4D97-AF65-F5344CB8AC3E}">
        <p14:creationId xmlns:p14="http://schemas.microsoft.com/office/powerpoint/2010/main" val="3352488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a:xfrm>
            <a:off x="609600" y="351367"/>
            <a:ext cx="10972800" cy="800100"/>
          </a:xfrm>
        </p:spPr>
        <p:txBody>
          <a:bodyPr anchor="b" anchorCtr="0"/>
          <a:lstStyle/>
          <a:p>
            <a:r>
              <a:rPr lang="en-US" noProof="1"/>
              <a:t>Click to edit Master title style</a:t>
            </a:r>
            <a:endParaRPr lang="en-US"/>
          </a:p>
        </p:txBody>
      </p:sp>
      <p:sp>
        <p:nvSpPr>
          <p:cNvPr id="14" name="Rectangle 6"/>
          <p:cNvSpPr>
            <a:spLocks noGrp="1"/>
          </p:cNvSpPr>
          <p:nvPr>
            <p:ph idx="1"/>
          </p:nvPr>
        </p:nvSpPr>
        <p:spPr>
          <a:xfrm>
            <a:off x="8091303" y="1795464"/>
            <a:ext cx="3491097"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19" name="Picture Placeholder 11">
            <a:extLst>
              <a:ext uri="{FF2B5EF4-FFF2-40B4-BE49-F238E27FC236}">
                <a16:creationId xmlns:a16="http://schemas.microsoft.com/office/drawing/2014/main" id="{951C2A1F-7537-C4F1-6B37-08D509AD72E4}"/>
              </a:ext>
            </a:extLst>
          </p:cNvPr>
          <p:cNvSpPr>
            <a:spLocks noGrp="1"/>
          </p:cNvSpPr>
          <p:nvPr>
            <p:ph type="pic" sz="quarter" idx="10"/>
          </p:nvPr>
        </p:nvSpPr>
        <p:spPr>
          <a:xfrm>
            <a:off x="609603" y="1799550"/>
            <a:ext cx="3578225" cy="2012950"/>
          </a:xfrm>
        </p:spPr>
        <p:txBody>
          <a:bodyPr/>
          <a:lstStyle/>
          <a:p>
            <a:r>
              <a:rPr lang="en-US"/>
              <a:t>Click icon to add picture</a:t>
            </a:r>
          </a:p>
        </p:txBody>
      </p:sp>
      <p:sp>
        <p:nvSpPr>
          <p:cNvPr id="20" name="Picture Placeholder 11">
            <a:extLst>
              <a:ext uri="{FF2B5EF4-FFF2-40B4-BE49-F238E27FC236}">
                <a16:creationId xmlns:a16="http://schemas.microsoft.com/office/drawing/2014/main" id="{92441D67-6FBE-E495-29AB-89B669EEECE6}"/>
              </a:ext>
            </a:extLst>
          </p:cNvPr>
          <p:cNvSpPr>
            <a:spLocks noGrp="1"/>
          </p:cNvSpPr>
          <p:nvPr>
            <p:ph type="pic" sz="quarter" idx="11"/>
          </p:nvPr>
        </p:nvSpPr>
        <p:spPr>
          <a:xfrm>
            <a:off x="609600" y="3975484"/>
            <a:ext cx="3578225" cy="2012950"/>
          </a:xfrm>
        </p:spPr>
        <p:txBody>
          <a:bodyPr/>
          <a:lstStyle/>
          <a:p>
            <a:r>
              <a:rPr lang="en-US"/>
              <a:t>Click icon to add picture</a:t>
            </a:r>
          </a:p>
        </p:txBody>
      </p:sp>
      <p:sp>
        <p:nvSpPr>
          <p:cNvPr id="21" name="Picture Placeholder 11">
            <a:extLst>
              <a:ext uri="{FF2B5EF4-FFF2-40B4-BE49-F238E27FC236}">
                <a16:creationId xmlns:a16="http://schemas.microsoft.com/office/drawing/2014/main" id="{EF4467BA-E9BA-5857-EAD9-76EDE888A9BB}"/>
              </a:ext>
            </a:extLst>
          </p:cNvPr>
          <p:cNvSpPr>
            <a:spLocks noGrp="1"/>
          </p:cNvSpPr>
          <p:nvPr>
            <p:ph type="pic" sz="quarter" idx="12"/>
          </p:nvPr>
        </p:nvSpPr>
        <p:spPr>
          <a:xfrm>
            <a:off x="4350453" y="1795464"/>
            <a:ext cx="3578225" cy="2012950"/>
          </a:xfrm>
        </p:spPr>
        <p:txBody>
          <a:bodyPr/>
          <a:lstStyle/>
          <a:p>
            <a:r>
              <a:rPr lang="en-US"/>
              <a:t>Click icon to add picture</a:t>
            </a:r>
          </a:p>
        </p:txBody>
      </p:sp>
      <p:sp>
        <p:nvSpPr>
          <p:cNvPr id="22" name="Picture Placeholder 11">
            <a:extLst>
              <a:ext uri="{FF2B5EF4-FFF2-40B4-BE49-F238E27FC236}">
                <a16:creationId xmlns:a16="http://schemas.microsoft.com/office/drawing/2014/main" id="{EEE304F3-E1CB-FB4B-9A38-A4949DB383CE}"/>
              </a:ext>
            </a:extLst>
          </p:cNvPr>
          <p:cNvSpPr>
            <a:spLocks noGrp="1"/>
          </p:cNvSpPr>
          <p:nvPr>
            <p:ph type="pic" sz="quarter" idx="13"/>
          </p:nvPr>
        </p:nvSpPr>
        <p:spPr>
          <a:xfrm>
            <a:off x="4350450" y="3971398"/>
            <a:ext cx="3578225" cy="2012950"/>
          </a:xfrm>
        </p:spPr>
        <p:txBody>
          <a:bodyPr/>
          <a:lstStyle/>
          <a:p>
            <a:r>
              <a:rPr lang="en-US"/>
              <a:t>Click icon to add picture</a:t>
            </a:r>
          </a:p>
        </p:txBody>
      </p:sp>
    </p:spTree>
    <p:extLst>
      <p:ext uri="{BB962C8B-B14F-4D97-AF65-F5344CB8AC3E}">
        <p14:creationId xmlns:p14="http://schemas.microsoft.com/office/powerpoint/2010/main" val="2822963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6" name="Picture Placeholder 4">
            <a:extLst>
              <a:ext uri="{FF2B5EF4-FFF2-40B4-BE49-F238E27FC236}">
                <a16:creationId xmlns:a16="http://schemas.microsoft.com/office/drawing/2014/main" id="{47B081FF-3E29-3D08-F3F2-FAADD0528EAA}"/>
              </a:ext>
            </a:extLst>
          </p:cNvPr>
          <p:cNvSpPr>
            <a:spLocks noGrp="1"/>
          </p:cNvSpPr>
          <p:nvPr>
            <p:ph type="pic" sz="quarter" idx="10"/>
          </p:nvPr>
        </p:nvSpPr>
        <p:spPr>
          <a:xfrm>
            <a:off x="5119688" y="1795463"/>
            <a:ext cx="6462712" cy="4189412"/>
          </a:xfrm>
        </p:spPr>
        <p:txBody>
          <a:bodyPr/>
          <a:lstStyle/>
          <a:p>
            <a:r>
              <a:rPr lang="en-US"/>
              <a:t>Click icon to add picture</a:t>
            </a:r>
          </a:p>
        </p:txBody>
      </p:sp>
    </p:spTree>
    <p:extLst>
      <p:ext uri="{BB962C8B-B14F-4D97-AF65-F5344CB8AC3E}">
        <p14:creationId xmlns:p14="http://schemas.microsoft.com/office/powerpoint/2010/main" val="134080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4" name="Chart Placeholder 2">
            <a:extLst>
              <a:ext uri="{FF2B5EF4-FFF2-40B4-BE49-F238E27FC236}">
                <a16:creationId xmlns:a16="http://schemas.microsoft.com/office/drawing/2014/main" id="{6A0E3AFB-EF36-B596-ECF7-DB02E81A9E3B}"/>
              </a:ext>
            </a:extLst>
          </p:cNvPr>
          <p:cNvSpPr>
            <a:spLocks noGrp="1"/>
          </p:cNvSpPr>
          <p:nvPr>
            <p:ph type="chart" sz="quarter" idx="11"/>
          </p:nvPr>
        </p:nvSpPr>
        <p:spPr>
          <a:xfrm>
            <a:off x="5119688" y="1795463"/>
            <a:ext cx="6462712" cy="4189412"/>
          </a:xfrm>
        </p:spPr>
        <p:txBody>
          <a:bodyPr/>
          <a:lstStyle/>
          <a:p>
            <a:r>
              <a:rPr lang="en-US"/>
              <a:t>Click icon to add chart</a:t>
            </a:r>
          </a:p>
        </p:txBody>
      </p:sp>
    </p:spTree>
    <p:extLst>
      <p:ext uri="{BB962C8B-B14F-4D97-AF65-F5344CB8AC3E}">
        <p14:creationId xmlns:p14="http://schemas.microsoft.com/office/powerpoint/2010/main" val="234145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7441096"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6" name="Picture Placeholder 4">
            <a:extLst>
              <a:ext uri="{FF2B5EF4-FFF2-40B4-BE49-F238E27FC236}">
                <a16:creationId xmlns:a16="http://schemas.microsoft.com/office/drawing/2014/main" id="{47B081FF-3E29-3D08-F3F2-FAADD0528EAA}"/>
              </a:ext>
            </a:extLst>
          </p:cNvPr>
          <p:cNvSpPr>
            <a:spLocks noGrp="1"/>
          </p:cNvSpPr>
          <p:nvPr>
            <p:ph type="pic" sz="quarter" idx="10"/>
          </p:nvPr>
        </p:nvSpPr>
        <p:spPr>
          <a:xfrm>
            <a:off x="609600" y="1795463"/>
            <a:ext cx="6462712" cy="4189412"/>
          </a:xfrm>
        </p:spPr>
        <p:txBody>
          <a:bodyPr/>
          <a:lstStyle/>
          <a:p>
            <a:r>
              <a:rPr lang="en-US"/>
              <a:t>Click icon to add picture</a:t>
            </a:r>
          </a:p>
        </p:txBody>
      </p:sp>
    </p:spTree>
    <p:extLst>
      <p:ext uri="{BB962C8B-B14F-4D97-AF65-F5344CB8AC3E}">
        <p14:creationId xmlns:p14="http://schemas.microsoft.com/office/powerpoint/2010/main" val="3053828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7048"/>
            <a:ext cx="5283200" cy="4495800"/>
          </a:xfrm>
        </p:spPr>
        <p:txBody>
          <a:bodyPr>
            <a:normAutofit/>
          </a:bodyPr>
          <a:lstStyle>
            <a:lvl1pPr>
              <a:buClr>
                <a:srgbClr val="C4122F"/>
              </a:buClr>
              <a:defRPr sz="2400"/>
            </a:lvl1pPr>
            <a:lvl2pPr>
              <a:buClr>
                <a:srgbClr val="C4122F"/>
              </a:buClr>
              <a:defRPr sz="2000"/>
            </a:lvl2pPr>
            <a:lvl3pPr>
              <a:buClr>
                <a:srgbClr val="C4122F"/>
              </a:buClr>
              <a:defRPr sz="1800"/>
            </a:lvl3pPr>
            <a:lvl4pPr>
              <a:buClr>
                <a:srgbClr val="C4122F"/>
              </a:buClr>
              <a:defRPr sz="1600"/>
            </a:lvl4pPr>
            <a:lvl5pPr>
              <a:buClr>
                <a:srgbClr val="C4122F"/>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9202" y="1527048"/>
            <a:ext cx="5283200" cy="4495800"/>
          </a:xfrm>
        </p:spPr>
        <p:txBody>
          <a:bodyPr>
            <a:normAutofit/>
          </a:bodyPr>
          <a:lstStyle>
            <a:lvl1pPr>
              <a:buClr>
                <a:srgbClr val="C4122F"/>
              </a:buClr>
              <a:defRPr sz="2400"/>
            </a:lvl1pPr>
            <a:lvl2pPr>
              <a:buClr>
                <a:srgbClr val="C4122F"/>
              </a:buClr>
              <a:defRPr sz="2000"/>
            </a:lvl2pPr>
            <a:lvl3pPr>
              <a:buClr>
                <a:srgbClr val="C4122F"/>
              </a:buClr>
              <a:defRPr sz="1800"/>
            </a:lvl3pPr>
            <a:lvl4pPr>
              <a:buClr>
                <a:srgbClr val="C4122F"/>
              </a:buClr>
              <a:defRPr sz="1600"/>
            </a:lvl4pPr>
            <a:lvl5pPr>
              <a:buClr>
                <a:srgbClr val="C4122F"/>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7803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3090"/>
            <a:ext cx="10972800" cy="800100"/>
          </a:xfrm>
          <a:prstGeom prst="rect">
            <a:avLst/>
          </a:prstGeom>
        </p:spPr>
        <p:txBody>
          <a:bodyPr vert="horz" lIns="0" tIns="45720" rIns="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524000"/>
            <a:ext cx="10972800" cy="4648200"/>
          </a:xfrm>
          <a:prstGeom prst="rect">
            <a:avLst/>
          </a:prstGeom>
        </p:spPr>
        <p:txBody>
          <a:bodyPr vert="horz" lIns="0" tIns="45720" rIns="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609600" y="1234967"/>
            <a:ext cx="11582400" cy="45719"/>
          </a:xfrm>
          <a:prstGeom prst="rect">
            <a:avLst/>
          </a:prstGeom>
          <a:solidFill>
            <a:srgbClr val="AB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letter w on a black background&#10;&#10;Description automatically generated">
            <a:extLst>
              <a:ext uri="{FF2B5EF4-FFF2-40B4-BE49-F238E27FC236}">
                <a16:creationId xmlns:a16="http://schemas.microsoft.com/office/drawing/2014/main" id="{628F81A4-8449-2076-D026-43F034BC1E1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474628" y="6237513"/>
            <a:ext cx="1131217" cy="365760"/>
          </a:xfrm>
          <a:prstGeom prst="rect">
            <a:avLst/>
          </a:prstGeom>
        </p:spPr>
      </p:pic>
    </p:spTree>
    <p:extLst>
      <p:ext uri="{BB962C8B-B14F-4D97-AF65-F5344CB8AC3E}">
        <p14:creationId xmlns:p14="http://schemas.microsoft.com/office/powerpoint/2010/main" val="144114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dt="0"/>
  <p:txStyles>
    <p:titleStyle>
      <a:lvl1pPr algn="l" defTabSz="914400" rtl="0" eaLnBrk="1" latinLnBrk="0" hangingPunct="1">
        <a:lnSpc>
          <a:spcPts val="3800"/>
        </a:lnSpc>
        <a:spcBef>
          <a:spcPct val="0"/>
        </a:spcBef>
        <a:buNone/>
        <a:defRPr sz="3600" b="1" kern="1200">
          <a:solidFill>
            <a:srgbClr val="272626"/>
          </a:solidFill>
          <a:latin typeface="Arial" panose="020B0604020202020204" pitchFamily="34" charset="0"/>
          <a:ea typeface="Verdana" pitchFamily="34" charset="0"/>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5000"/>
        </a:lnSpc>
        <a:spcBef>
          <a:spcPts val="1200"/>
        </a:spcBef>
        <a:buClr>
          <a:srgbClr val="AB162B"/>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AB162B"/>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AB162B"/>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AB162B"/>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AB162B"/>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image" Target="../media/image33.png"/><Relationship Id="rId1" Type="http://schemas.openxmlformats.org/officeDocument/2006/relationships/slideLayout" Target="../slideLayouts/slideLayout9.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emf"/><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mailto:Dmmehta2@wpi.edu" TargetMode="External"/><Relationship Id="rId1" Type="http://schemas.openxmlformats.org/officeDocument/2006/relationships/slideLayout" Target="../slideLayouts/slideLayout15.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67D2B-5B86-9768-0F6F-C7B2C24EA3E4}"/>
              </a:ext>
            </a:extLst>
          </p:cNvPr>
          <p:cNvSpPr>
            <a:spLocks noGrp="1"/>
          </p:cNvSpPr>
          <p:nvPr>
            <p:ph type="title"/>
          </p:nvPr>
        </p:nvSpPr>
        <p:spPr/>
        <p:txBody>
          <a:bodyPr/>
          <a:lstStyle/>
          <a:p>
            <a:r>
              <a:rPr lang="en-US" dirty="0"/>
              <a:t>Idea</a:t>
            </a:r>
          </a:p>
        </p:txBody>
      </p:sp>
      <p:sp>
        <p:nvSpPr>
          <p:cNvPr id="3" name="Content Placeholder 2">
            <a:extLst>
              <a:ext uri="{FF2B5EF4-FFF2-40B4-BE49-F238E27FC236}">
                <a16:creationId xmlns:a16="http://schemas.microsoft.com/office/drawing/2014/main" id="{65DD2BC7-C6E1-192F-1BC7-CAF07B07CD0C}"/>
              </a:ext>
            </a:extLst>
          </p:cNvPr>
          <p:cNvSpPr>
            <a:spLocks noGrp="1"/>
          </p:cNvSpPr>
          <p:nvPr>
            <p:ph idx="1"/>
          </p:nvPr>
        </p:nvSpPr>
        <p:spPr>
          <a:xfrm>
            <a:off x="609600" y="1524000"/>
            <a:ext cx="10972800" cy="4533900"/>
          </a:xfrm>
        </p:spPr>
        <p:txBody>
          <a:bodyPr>
            <a:normAutofit/>
          </a:bodyPr>
          <a:lstStyle/>
          <a:p>
            <a:r>
              <a:rPr lang="en-US" dirty="0"/>
              <a:t>Universal Circuits have been </a:t>
            </a:r>
            <a:r>
              <a:rPr lang="en-US" b="1" dirty="0"/>
              <a:t>theoretically</a:t>
            </a:r>
            <a:r>
              <a:rPr lang="en-US" dirty="0"/>
              <a:t> proposed since 1976. [1]</a:t>
            </a:r>
          </a:p>
          <a:p>
            <a:r>
              <a:rPr lang="en-US" dirty="0"/>
              <a:t>Practical implementation made relevant by </a:t>
            </a:r>
            <a:r>
              <a:rPr lang="en-US" b="1" dirty="0"/>
              <a:t>UC compiler (2016) </a:t>
            </a:r>
            <a:r>
              <a:rPr lang="en-US" dirty="0"/>
              <a:t>[2]</a:t>
            </a:r>
          </a:p>
          <a:p>
            <a:r>
              <a:rPr lang="en-US" dirty="0"/>
              <a:t>Future of </a:t>
            </a:r>
            <a:r>
              <a:rPr lang="en-US" b="1" dirty="0"/>
              <a:t>IP protection </a:t>
            </a:r>
          </a:p>
          <a:p>
            <a:r>
              <a:rPr lang="en-US" dirty="0"/>
              <a:t>Universal Circuits:</a:t>
            </a:r>
          </a:p>
          <a:p>
            <a:pPr lvl="1"/>
            <a:r>
              <a:rPr lang="en-US" dirty="0"/>
              <a:t>Main feature is the </a:t>
            </a:r>
            <a:r>
              <a:rPr lang="en-US" b="1" dirty="0"/>
              <a:t>modular blocks </a:t>
            </a:r>
            <a:r>
              <a:rPr lang="en-US" dirty="0"/>
              <a:t>used to implement a circuit</a:t>
            </a:r>
          </a:p>
          <a:p>
            <a:pPr lvl="1"/>
            <a:r>
              <a:rPr lang="en-US" dirty="0"/>
              <a:t>It converts a fixed circuit to “</a:t>
            </a:r>
            <a:r>
              <a:rPr lang="en-US" b="1" dirty="0"/>
              <a:t>UNIVERSAL</a:t>
            </a:r>
            <a:r>
              <a:rPr lang="en-US" dirty="0"/>
              <a:t>” circuit</a:t>
            </a:r>
          </a:p>
          <a:p>
            <a:pPr lvl="1"/>
            <a:endParaRPr lang="en-US" dirty="0"/>
          </a:p>
          <a:p>
            <a:r>
              <a:rPr lang="en-US" dirty="0"/>
              <a:t>Our Contribution: </a:t>
            </a:r>
          </a:p>
          <a:p>
            <a:pPr lvl="1"/>
            <a:r>
              <a:rPr lang="en-US" dirty="0"/>
              <a:t>Breaking </a:t>
            </a:r>
            <a:r>
              <a:rPr lang="en-US" b="1" dirty="0"/>
              <a:t>UC </a:t>
            </a:r>
            <a:r>
              <a:rPr lang="en-US" dirty="0"/>
              <a:t>using </a:t>
            </a:r>
            <a:r>
              <a:rPr lang="en-US" b="1" dirty="0"/>
              <a:t>Photonic Side Channel</a:t>
            </a:r>
          </a:p>
          <a:p>
            <a:pPr lvl="1"/>
            <a:endParaRPr lang="en-US" dirty="0"/>
          </a:p>
          <a:p>
            <a:endParaRPr lang="en-US" dirty="0"/>
          </a:p>
        </p:txBody>
      </p:sp>
      <p:sp>
        <p:nvSpPr>
          <p:cNvPr id="4" name="TextBox 3">
            <a:extLst>
              <a:ext uri="{FF2B5EF4-FFF2-40B4-BE49-F238E27FC236}">
                <a16:creationId xmlns:a16="http://schemas.microsoft.com/office/drawing/2014/main" id="{FD91D893-F7F6-4575-FF3E-7FC8FBA6EA50}"/>
              </a:ext>
            </a:extLst>
          </p:cNvPr>
          <p:cNvSpPr txBox="1"/>
          <p:nvPr/>
        </p:nvSpPr>
        <p:spPr>
          <a:xfrm>
            <a:off x="762000" y="6252863"/>
            <a:ext cx="9090212" cy="560294"/>
          </a:xfrm>
          <a:prstGeom prst="rect">
            <a:avLst/>
          </a:prstGeom>
          <a:noFill/>
        </p:spPr>
        <p:txBody>
          <a:bodyPr wrap="square" rtlCol="0">
            <a:noAutofit/>
          </a:bodyPr>
          <a:lstStyle/>
          <a:p>
            <a:r>
              <a:rPr lang="en-US" sz="1050" dirty="0"/>
              <a:t>[1] </a:t>
            </a:r>
            <a:r>
              <a:rPr lang="en-US" sz="1050" b="0" i="0" dirty="0">
                <a:solidFill>
                  <a:srgbClr val="222222"/>
                </a:solidFill>
                <a:effectLst/>
                <a:latin typeface="Arial" panose="020B0604020202020204" pitchFamily="34" charset="0"/>
              </a:rPr>
              <a:t>Valiant, L. G., Universal circuits, </a:t>
            </a:r>
            <a:r>
              <a:rPr lang="en-US" sz="1050" b="0" i="1" dirty="0">
                <a:solidFill>
                  <a:srgbClr val="222222"/>
                </a:solidFill>
                <a:effectLst/>
                <a:latin typeface="Arial" panose="020B0604020202020204" pitchFamily="34" charset="0"/>
              </a:rPr>
              <a:t>Theory of computing</a:t>
            </a:r>
            <a:r>
              <a:rPr lang="en-US" sz="1050" b="0" i="0" dirty="0">
                <a:solidFill>
                  <a:srgbClr val="222222"/>
                </a:solidFill>
                <a:effectLst/>
                <a:latin typeface="Arial" panose="020B0604020202020204" pitchFamily="34" charset="0"/>
              </a:rPr>
              <a:t> 1976</a:t>
            </a:r>
            <a:endParaRPr lang="en-US" sz="1050" dirty="0"/>
          </a:p>
          <a:p>
            <a:r>
              <a:rPr lang="en-US" sz="1050" dirty="0"/>
              <a:t>[2] </a:t>
            </a:r>
            <a:r>
              <a:rPr lang="en-US" sz="1050" b="0" i="0" dirty="0">
                <a:solidFill>
                  <a:srgbClr val="222222"/>
                </a:solidFill>
                <a:effectLst/>
                <a:latin typeface="Arial" panose="020B0604020202020204" pitchFamily="34" charset="0"/>
              </a:rPr>
              <a:t>Kiss, Á., et </a:t>
            </a:r>
            <a:r>
              <a:rPr lang="en-US" sz="1050" dirty="0">
                <a:solidFill>
                  <a:srgbClr val="222222"/>
                </a:solidFill>
                <a:latin typeface="Arial" panose="020B0604020202020204" pitchFamily="34" charset="0"/>
              </a:rPr>
              <a:t>a</a:t>
            </a:r>
            <a:r>
              <a:rPr lang="en-US" sz="1050" b="0" i="0" dirty="0">
                <a:solidFill>
                  <a:srgbClr val="222222"/>
                </a:solidFill>
                <a:effectLst/>
                <a:latin typeface="Arial" panose="020B0604020202020204" pitchFamily="34" charset="0"/>
              </a:rPr>
              <a:t>l., </a:t>
            </a:r>
            <a:r>
              <a:rPr lang="en-US" sz="1050" b="0" i="0" dirty="0" err="1">
                <a:solidFill>
                  <a:srgbClr val="222222"/>
                </a:solidFill>
                <a:effectLst/>
                <a:latin typeface="Arial" panose="020B0604020202020204" pitchFamily="34" charset="0"/>
              </a:rPr>
              <a:t>Valiant’s</a:t>
            </a:r>
            <a:r>
              <a:rPr lang="en-US" sz="1050" b="0" i="0" dirty="0">
                <a:solidFill>
                  <a:srgbClr val="222222"/>
                </a:solidFill>
                <a:effectLst/>
                <a:latin typeface="Arial" panose="020B0604020202020204" pitchFamily="34" charset="0"/>
              </a:rPr>
              <a:t> universal circuit is practical, </a:t>
            </a:r>
            <a:r>
              <a:rPr lang="en-US" sz="1050" b="0" i="1" dirty="0">
                <a:solidFill>
                  <a:srgbClr val="222222"/>
                </a:solidFill>
                <a:effectLst/>
                <a:latin typeface="Arial" panose="020B0604020202020204" pitchFamily="34" charset="0"/>
              </a:rPr>
              <a:t>EUROCRYPT 2016</a:t>
            </a:r>
            <a:endParaRPr lang="en-US" sz="1050" dirty="0"/>
          </a:p>
        </p:txBody>
      </p:sp>
    </p:spTree>
    <p:extLst>
      <p:ext uri="{BB962C8B-B14F-4D97-AF65-F5344CB8AC3E}">
        <p14:creationId xmlns:p14="http://schemas.microsoft.com/office/powerpoint/2010/main" val="1256039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6E122-B06D-0B02-6D12-0FC57D56889B}"/>
              </a:ext>
            </a:extLst>
          </p:cNvPr>
          <p:cNvSpPr>
            <a:spLocks noGrp="1"/>
          </p:cNvSpPr>
          <p:nvPr>
            <p:ph type="title"/>
          </p:nvPr>
        </p:nvSpPr>
        <p:spPr/>
        <p:txBody>
          <a:bodyPr/>
          <a:lstStyle/>
          <a:p>
            <a:r>
              <a:rPr lang="en-US" dirty="0"/>
              <a:t>Universal Circuits	</a:t>
            </a:r>
          </a:p>
        </p:txBody>
      </p:sp>
      <p:sp>
        <p:nvSpPr>
          <p:cNvPr id="3" name="Content Placeholder 2">
            <a:extLst>
              <a:ext uri="{FF2B5EF4-FFF2-40B4-BE49-F238E27FC236}">
                <a16:creationId xmlns:a16="http://schemas.microsoft.com/office/drawing/2014/main" id="{4CC1A731-8683-ABAF-90EA-8C3F59C19A7B}"/>
              </a:ext>
            </a:extLst>
          </p:cNvPr>
          <p:cNvSpPr>
            <a:spLocks noGrp="1"/>
          </p:cNvSpPr>
          <p:nvPr>
            <p:ph idx="1"/>
          </p:nvPr>
        </p:nvSpPr>
        <p:spPr>
          <a:xfrm>
            <a:off x="609600" y="4450194"/>
            <a:ext cx="10972800" cy="1722005"/>
          </a:xfrm>
        </p:spPr>
        <p:txBody>
          <a:bodyPr>
            <a:normAutofit/>
          </a:bodyPr>
          <a:lstStyle/>
          <a:p>
            <a:r>
              <a:rPr lang="en-US" b="1" dirty="0"/>
              <a:t>The secret : </a:t>
            </a:r>
            <a:r>
              <a:rPr lang="en-US" b="1" dirty="0">
                <a:solidFill>
                  <a:schemeClr val="bg2"/>
                </a:solidFill>
              </a:rPr>
              <a:t>CONFIGURATION BITS</a:t>
            </a:r>
          </a:p>
          <a:p>
            <a:r>
              <a:rPr lang="en-US" b="1" dirty="0"/>
              <a:t>Configuration bits</a:t>
            </a:r>
            <a:r>
              <a:rPr lang="en-US" dirty="0"/>
              <a:t> decide the behavior of the blocks</a:t>
            </a:r>
          </a:p>
          <a:p>
            <a:pPr lvl="1"/>
            <a:r>
              <a:rPr lang="en-US" b="1" dirty="0"/>
              <a:t>U</a:t>
            </a:r>
            <a:r>
              <a:rPr lang="en-US" dirty="0"/>
              <a:t> – decide the </a:t>
            </a:r>
            <a:r>
              <a:rPr lang="en-US" b="1" dirty="0"/>
              <a:t>2-input gate</a:t>
            </a:r>
            <a:r>
              <a:rPr lang="en-US" dirty="0"/>
              <a:t> type (4 bits)</a:t>
            </a:r>
          </a:p>
          <a:p>
            <a:pPr lvl="1"/>
            <a:r>
              <a:rPr lang="en-US" b="1" dirty="0"/>
              <a:t>X and Y </a:t>
            </a:r>
            <a:r>
              <a:rPr lang="en-US" dirty="0"/>
              <a:t>- choose one of the 2 </a:t>
            </a:r>
            <a:r>
              <a:rPr lang="en-US" b="1" dirty="0"/>
              <a:t>routing </a:t>
            </a:r>
            <a:r>
              <a:rPr lang="en-US" dirty="0"/>
              <a:t>patterns (1 bit)</a:t>
            </a:r>
          </a:p>
          <a:p>
            <a:endParaRPr lang="en-US" dirty="0"/>
          </a:p>
        </p:txBody>
      </p:sp>
      <p:pic>
        <p:nvPicPr>
          <p:cNvPr id="156" name="Picture 155">
            <a:extLst>
              <a:ext uri="{FF2B5EF4-FFF2-40B4-BE49-F238E27FC236}">
                <a16:creationId xmlns:a16="http://schemas.microsoft.com/office/drawing/2014/main" id="{134EEF94-3F18-3C60-7EB3-ABFEBA2AE755}"/>
              </a:ext>
            </a:extLst>
          </p:cNvPr>
          <p:cNvPicPr>
            <a:picLocks noChangeAspect="1"/>
          </p:cNvPicPr>
          <p:nvPr/>
        </p:nvPicPr>
        <p:blipFill rotWithShape="1">
          <a:blip r:embed="rId3"/>
          <a:srcRect r="51456"/>
          <a:stretch/>
        </p:blipFill>
        <p:spPr>
          <a:xfrm>
            <a:off x="5680364" y="1560068"/>
            <a:ext cx="4105194" cy="2484681"/>
          </a:xfrm>
          <a:prstGeom prst="rect">
            <a:avLst/>
          </a:prstGeom>
        </p:spPr>
      </p:pic>
      <p:grpSp>
        <p:nvGrpSpPr>
          <p:cNvPr id="5" name="Group 4">
            <a:extLst>
              <a:ext uri="{FF2B5EF4-FFF2-40B4-BE49-F238E27FC236}">
                <a16:creationId xmlns:a16="http://schemas.microsoft.com/office/drawing/2014/main" id="{54C3B98B-B094-1E5E-70C5-0CE32B1390B5}"/>
              </a:ext>
            </a:extLst>
          </p:cNvPr>
          <p:cNvGrpSpPr/>
          <p:nvPr/>
        </p:nvGrpSpPr>
        <p:grpSpPr>
          <a:xfrm>
            <a:off x="921795" y="1567774"/>
            <a:ext cx="4429523" cy="2484681"/>
            <a:chOff x="7514753" y="1380153"/>
            <a:chExt cx="3572901" cy="2048847"/>
          </a:xfrm>
        </p:grpSpPr>
        <p:pic>
          <p:nvPicPr>
            <p:cNvPr id="181" name="Picture 180">
              <a:extLst>
                <a:ext uri="{FF2B5EF4-FFF2-40B4-BE49-F238E27FC236}">
                  <a16:creationId xmlns:a16="http://schemas.microsoft.com/office/drawing/2014/main" id="{F34AB801-B920-D177-92D1-11E5C79BF2BC}"/>
                </a:ext>
              </a:extLst>
            </p:cNvPr>
            <p:cNvPicPr>
              <a:picLocks noChangeAspect="1"/>
            </p:cNvPicPr>
            <p:nvPr/>
          </p:nvPicPr>
          <p:blipFill>
            <a:blip r:embed="rId4"/>
            <a:stretch>
              <a:fillRect/>
            </a:stretch>
          </p:blipFill>
          <p:spPr>
            <a:xfrm>
              <a:off x="7514753" y="1380153"/>
              <a:ext cx="3572901" cy="2048847"/>
            </a:xfrm>
            <a:prstGeom prst="rect">
              <a:avLst/>
            </a:prstGeom>
          </p:spPr>
        </p:pic>
        <p:sp>
          <p:nvSpPr>
            <p:cNvPr id="4" name="Rectangle: Rounded Corners 3">
              <a:extLst>
                <a:ext uri="{FF2B5EF4-FFF2-40B4-BE49-F238E27FC236}">
                  <a16:creationId xmlns:a16="http://schemas.microsoft.com/office/drawing/2014/main" id="{8BB30E97-0035-E5D0-8548-0468B8D96353}"/>
                </a:ext>
              </a:extLst>
            </p:cNvPr>
            <p:cNvSpPr/>
            <p:nvPr/>
          </p:nvSpPr>
          <p:spPr bwMode="auto">
            <a:xfrm>
              <a:off x="7566870" y="1844830"/>
              <a:ext cx="352337" cy="1393320"/>
            </a:xfrm>
            <a:prstGeom prst="roundRect">
              <a:avLst/>
            </a:prstGeom>
            <a:noFill/>
            <a:ln>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grpSp>
      <p:cxnSp>
        <p:nvCxnSpPr>
          <p:cNvPr id="6" name="Straight Arrow Connector 5">
            <a:extLst>
              <a:ext uri="{FF2B5EF4-FFF2-40B4-BE49-F238E27FC236}">
                <a16:creationId xmlns:a16="http://schemas.microsoft.com/office/drawing/2014/main" id="{89FAB67A-4678-76B7-E418-7EEB3CC9D436}"/>
              </a:ext>
            </a:extLst>
          </p:cNvPr>
          <p:cNvCxnSpPr>
            <a:cxnSpLocks/>
          </p:cNvCxnSpPr>
          <p:nvPr/>
        </p:nvCxnSpPr>
        <p:spPr>
          <a:xfrm flipH="1" flipV="1">
            <a:off x="1423219" y="3821007"/>
            <a:ext cx="1818745" cy="563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AB14EE6-48A4-9391-B33C-C8052407E45F}"/>
              </a:ext>
            </a:extLst>
          </p:cNvPr>
          <p:cNvSpPr txBox="1"/>
          <p:nvPr/>
        </p:nvSpPr>
        <p:spPr>
          <a:xfrm>
            <a:off x="6255326" y="1939056"/>
            <a:ext cx="852055" cy="322118"/>
          </a:xfrm>
          <a:prstGeom prst="rect">
            <a:avLst/>
          </a:prstGeom>
          <a:noFill/>
        </p:spPr>
        <p:txBody>
          <a:bodyPr wrap="square" rtlCol="0">
            <a:noAutofit/>
          </a:bodyPr>
          <a:lstStyle/>
          <a:p>
            <a:pPr algn="ctr"/>
            <a:r>
              <a:rPr lang="en-US" sz="1600" dirty="0">
                <a:solidFill>
                  <a:schemeClr val="bg2"/>
                </a:solidFill>
              </a:rPr>
              <a:t>CB = 0</a:t>
            </a:r>
          </a:p>
        </p:txBody>
      </p:sp>
      <p:sp>
        <p:nvSpPr>
          <p:cNvPr id="11" name="TextBox 10">
            <a:extLst>
              <a:ext uri="{FF2B5EF4-FFF2-40B4-BE49-F238E27FC236}">
                <a16:creationId xmlns:a16="http://schemas.microsoft.com/office/drawing/2014/main" id="{5C26506E-3A67-37F1-D4F0-15C239E9D0C1}"/>
              </a:ext>
            </a:extLst>
          </p:cNvPr>
          <p:cNvSpPr txBox="1"/>
          <p:nvPr/>
        </p:nvSpPr>
        <p:spPr>
          <a:xfrm>
            <a:off x="6255326" y="2957559"/>
            <a:ext cx="852055" cy="322118"/>
          </a:xfrm>
          <a:prstGeom prst="rect">
            <a:avLst/>
          </a:prstGeom>
          <a:noFill/>
        </p:spPr>
        <p:txBody>
          <a:bodyPr wrap="square" rtlCol="0">
            <a:noAutofit/>
          </a:bodyPr>
          <a:lstStyle/>
          <a:p>
            <a:pPr algn="ctr"/>
            <a:r>
              <a:rPr lang="en-US" sz="1600" dirty="0">
                <a:solidFill>
                  <a:schemeClr val="bg2"/>
                </a:solidFill>
              </a:rPr>
              <a:t>CB = 1</a:t>
            </a:r>
          </a:p>
        </p:txBody>
      </p:sp>
      <p:sp>
        <p:nvSpPr>
          <p:cNvPr id="12" name="TextBox 11">
            <a:extLst>
              <a:ext uri="{FF2B5EF4-FFF2-40B4-BE49-F238E27FC236}">
                <a16:creationId xmlns:a16="http://schemas.microsoft.com/office/drawing/2014/main" id="{20660580-FFC2-07C9-590E-51DF6A60F96C}"/>
              </a:ext>
            </a:extLst>
          </p:cNvPr>
          <p:cNvSpPr txBox="1"/>
          <p:nvPr/>
        </p:nvSpPr>
        <p:spPr>
          <a:xfrm>
            <a:off x="8298872" y="1976672"/>
            <a:ext cx="852055" cy="322118"/>
          </a:xfrm>
          <a:prstGeom prst="rect">
            <a:avLst/>
          </a:prstGeom>
          <a:noFill/>
        </p:spPr>
        <p:txBody>
          <a:bodyPr wrap="square" rtlCol="0">
            <a:noAutofit/>
          </a:bodyPr>
          <a:lstStyle/>
          <a:p>
            <a:pPr algn="ctr"/>
            <a:r>
              <a:rPr lang="en-US" sz="1600" dirty="0">
                <a:solidFill>
                  <a:schemeClr val="bg2"/>
                </a:solidFill>
              </a:rPr>
              <a:t>CB = 0</a:t>
            </a:r>
          </a:p>
        </p:txBody>
      </p:sp>
      <p:sp>
        <p:nvSpPr>
          <p:cNvPr id="13" name="TextBox 12">
            <a:extLst>
              <a:ext uri="{FF2B5EF4-FFF2-40B4-BE49-F238E27FC236}">
                <a16:creationId xmlns:a16="http://schemas.microsoft.com/office/drawing/2014/main" id="{11A04EF2-6075-52F5-FECD-F7871FC4299D}"/>
              </a:ext>
            </a:extLst>
          </p:cNvPr>
          <p:cNvSpPr txBox="1"/>
          <p:nvPr/>
        </p:nvSpPr>
        <p:spPr>
          <a:xfrm>
            <a:off x="8298872" y="2988732"/>
            <a:ext cx="852055" cy="322118"/>
          </a:xfrm>
          <a:prstGeom prst="rect">
            <a:avLst/>
          </a:prstGeom>
          <a:noFill/>
        </p:spPr>
        <p:txBody>
          <a:bodyPr wrap="square" rtlCol="0">
            <a:noAutofit/>
          </a:bodyPr>
          <a:lstStyle/>
          <a:p>
            <a:pPr algn="ctr"/>
            <a:r>
              <a:rPr lang="en-US" sz="1600" dirty="0">
                <a:solidFill>
                  <a:schemeClr val="bg2"/>
                </a:solidFill>
              </a:rPr>
              <a:t>CB = 1</a:t>
            </a:r>
          </a:p>
        </p:txBody>
      </p:sp>
      <p:cxnSp>
        <p:nvCxnSpPr>
          <p:cNvPr id="14" name="Straight Arrow Connector 13">
            <a:extLst>
              <a:ext uri="{FF2B5EF4-FFF2-40B4-BE49-F238E27FC236}">
                <a16:creationId xmlns:a16="http://schemas.microsoft.com/office/drawing/2014/main" id="{35638B90-AA34-A951-263B-A6FF99CA2677}"/>
              </a:ext>
            </a:extLst>
          </p:cNvPr>
          <p:cNvCxnSpPr>
            <a:cxnSpLocks/>
          </p:cNvCxnSpPr>
          <p:nvPr/>
        </p:nvCxnSpPr>
        <p:spPr>
          <a:xfrm flipV="1">
            <a:off x="5515841" y="3279677"/>
            <a:ext cx="957695" cy="1177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757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group of squares with numbers&#10;&#10;Description automatically generated">
            <a:extLst>
              <a:ext uri="{FF2B5EF4-FFF2-40B4-BE49-F238E27FC236}">
                <a16:creationId xmlns:a16="http://schemas.microsoft.com/office/drawing/2014/main" id="{E9116083-319E-0A86-7234-7899895CB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022" y="3090724"/>
            <a:ext cx="5774422" cy="3192917"/>
          </a:xfrm>
          <a:prstGeom prst="rect">
            <a:avLst/>
          </a:prstGeom>
        </p:spPr>
      </p:pic>
      <p:sp>
        <p:nvSpPr>
          <p:cNvPr id="2" name="Title 1">
            <a:extLst>
              <a:ext uri="{FF2B5EF4-FFF2-40B4-BE49-F238E27FC236}">
                <a16:creationId xmlns:a16="http://schemas.microsoft.com/office/drawing/2014/main" id="{25BF2BE7-E46D-3151-417D-8BA5BCDEF5D4}"/>
              </a:ext>
            </a:extLst>
          </p:cNvPr>
          <p:cNvSpPr>
            <a:spLocks noGrp="1"/>
          </p:cNvSpPr>
          <p:nvPr>
            <p:ph type="title"/>
          </p:nvPr>
        </p:nvSpPr>
        <p:spPr/>
        <p:txBody>
          <a:bodyPr/>
          <a:lstStyle/>
          <a:p>
            <a:r>
              <a:rPr lang="en-US" dirty="0"/>
              <a:t>Attack Approach</a:t>
            </a:r>
          </a:p>
        </p:txBody>
      </p:sp>
      <p:sp>
        <p:nvSpPr>
          <p:cNvPr id="3" name="Content Placeholder 2">
            <a:extLst>
              <a:ext uri="{FF2B5EF4-FFF2-40B4-BE49-F238E27FC236}">
                <a16:creationId xmlns:a16="http://schemas.microsoft.com/office/drawing/2014/main" id="{34FB0676-1F57-D828-D640-2033BA010D04}"/>
              </a:ext>
            </a:extLst>
          </p:cNvPr>
          <p:cNvSpPr>
            <a:spLocks noGrp="1"/>
          </p:cNvSpPr>
          <p:nvPr>
            <p:ph idx="1"/>
          </p:nvPr>
        </p:nvSpPr>
        <p:spPr>
          <a:xfrm>
            <a:off x="609599" y="1524000"/>
            <a:ext cx="5865073" cy="4648200"/>
          </a:xfrm>
        </p:spPr>
        <p:txBody>
          <a:bodyPr>
            <a:normAutofit/>
          </a:bodyPr>
          <a:lstStyle/>
          <a:p>
            <a:r>
              <a:rPr lang="en-US" dirty="0"/>
              <a:t>Goal: Find the configuration bits</a:t>
            </a:r>
          </a:p>
          <a:p>
            <a:r>
              <a:rPr lang="en-US" dirty="0"/>
              <a:t>Side Channel: Photon Emission </a:t>
            </a:r>
          </a:p>
          <a:p>
            <a:r>
              <a:rPr lang="en-US" dirty="0"/>
              <a:t>Phases of attack:</a:t>
            </a:r>
          </a:p>
          <a:p>
            <a:pPr lvl="1"/>
            <a:r>
              <a:rPr lang="en-US" dirty="0"/>
              <a:t>Profiling: Building the </a:t>
            </a:r>
            <a:r>
              <a:rPr lang="en-US" b="1" dirty="0"/>
              <a:t>dataset</a:t>
            </a:r>
            <a:r>
              <a:rPr lang="en-US" dirty="0"/>
              <a:t> for each block </a:t>
            </a:r>
          </a:p>
          <a:p>
            <a:pPr lvl="1"/>
            <a:r>
              <a:rPr lang="en-US" dirty="0"/>
              <a:t>Attack: Capturing DUT images and using the dataset to </a:t>
            </a:r>
            <a:r>
              <a:rPr lang="en-US" b="1" dirty="0"/>
              <a:t>get the configuration bit</a:t>
            </a:r>
          </a:p>
          <a:p>
            <a:r>
              <a:rPr lang="en-US" dirty="0"/>
              <a:t>Reason: Blocks have </a:t>
            </a:r>
            <a:r>
              <a:rPr lang="en-US" b="1" dirty="0"/>
              <a:t>emission fingerprint</a:t>
            </a:r>
            <a:r>
              <a:rPr lang="en-US" dirty="0"/>
              <a:t> for a specific configuration bit</a:t>
            </a:r>
            <a:endParaRPr lang="en-US" b="1" dirty="0"/>
          </a:p>
          <a:p>
            <a:r>
              <a:rPr lang="en-US" b="1" dirty="0">
                <a:solidFill>
                  <a:schemeClr val="bg2"/>
                </a:solidFill>
              </a:rPr>
              <a:t>HOW?</a:t>
            </a:r>
            <a:r>
              <a:rPr lang="en-US" b="1" dirty="0"/>
              <a:t> Flip the inputs every clock cycle to generate photons </a:t>
            </a:r>
          </a:p>
        </p:txBody>
      </p:sp>
      <p:sp>
        <p:nvSpPr>
          <p:cNvPr id="5" name="Rectangle: Rounded Corners 4">
            <a:extLst>
              <a:ext uri="{FF2B5EF4-FFF2-40B4-BE49-F238E27FC236}">
                <a16:creationId xmlns:a16="http://schemas.microsoft.com/office/drawing/2014/main" id="{E3DB8560-5F68-015A-F6E8-6B7AE6A4A46B}"/>
              </a:ext>
            </a:extLst>
          </p:cNvPr>
          <p:cNvSpPr/>
          <p:nvPr/>
        </p:nvSpPr>
        <p:spPr bwMode="auto">
          <a:xfrm>
            <a:off x="7105476" y="3995781"/>
            <a:ext cx="536895" cy="341768"/>
          </a:xfrm>
          <a:prstGeom prst="roundRect">
            <a:avLst/>
          </a:prstGeom>
          <a:noFill/>
          <a:ln>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sp>
        <p:nvSpPr>
          <p:cNvPr id="6" name="Rectangle: Rounded Corners 5">
            <a:extLst>
              <a:ext uri="{FF2B5EF4-FFF2-40B4-BE49-F238E27FC236}">
                <a16:creationId xmlns:a16="http://schemas.microsoft.com/office/drawing/2014/main" id="{59BAC00E-0722-B79D-1311-247B160B060F}"/>
              </a:ext>
            </a:extLst>
          </p:cNvPr>
          <p:cNvSpPr/>
          <p:nvPr/>
        </p:nvSpPr>
        <p:spPr bwMode="auto">
          <a:xfrm>
            <a:off x="7105475" y="5850789"/>
            <a:ext cx="536895" cy="341768"/>
          </a:xfrm>
          <a:prstGeom prst="roundRect">
            <a:avLst/>
          </a:prstGeom>
          <a:noFill/>
          <a:ln>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sp>
        <p:nvSpPr>
          <p:cNvPr id="7" name="Rectangle: Rounded Corners 6">
            <a:extLst>
              <a:ext uri="{FF2B5EF4-FFF2-40B4-BE49-F238E27FC236}">
                <a16:creationId xmlns:a16="http://schemas.microsoft.com/office/drawing/2014/main" id="{D1FFA715-04E7-891E-1BF8-D963D5B0FB99}"/>
              </a:ext>
            </a:extLst>
          </p:cNvPr>
          <p:cNvSpPr/>
          <p:nvPr/>
        </p:nvSpPr>
        <p:spPr bwMode="auto">
          <a:xfrm>
            <a:off x="8288323" y="4817600"/>
            <a:ext cx="536895" cy="341768"/>
          </a:xfrm>
          <a:prstGeom prst="roundRect">
            <a:avLst/>
          </a:prstGeom>
          <a:noFill/>
          <a:ln>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sp>
        <p:nvSpPr>
          <p:cNvPr id="8" name="Rectangle: Rounded Corners 7">
            <a:extLst>
              <a:ext uri="{FF2B5EF4-FFF2-40B4-BE49-F238E27FC236}">
                <a16:creationId xmlns:a16="http://schemas.microsoft.com/office/drawing/2014/main" id="{883DF625-7A10-9136-D957-1C14F639C298}"/>
              </a:ext>
            </a:extLst>
          </p:cNvPr>
          <p:cNvSpPr/>
          <p:nvPr/>
        </p:nvSpPr>
        <p:spPr bwMode="auto">
          <a:xfrm>
            <a:off x="9529489" y="3955561"/>
            <a:ext cx="536895" cy="341768"/>
          </a:xfrm>
          <a:prstGeom prst="roundRect">
            <a:avLst/>
          </a:prstGeom>
          <a:noFill/>
          <a:ln>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sp>
        <p:nvSpPr>
          <p:cNvPr id="9" name="Rectangle: Rounded Corners 8">
            <a:extLst>
              <a:ext uri="{FF2B5EF4-FFF2-40B4-BE49-F238E27FC236}">
                <a16:creationId xmlns:a16="http://schemas.microsoft.com/office/drawing/2014/main" id="{F7CB0457-ECC5-EEAC-CCA6-59CE566417E2}"/>
              </a:ext>
            </a:extLst>
          </p:cNvPr>
          <p:cNvSpPr/>
          <p:nvPr/>
        </p:nvSpPr>
        <p:spPr bwMode="auto">
          <a:xfrm>
            <a:off x="9529489" y="5850789"/>
            <a:ext cx="536895" cy="341768"/>
          </a:xfrm>
          <a:prstGeom prst="roundRect">
            <a:avLst/>
          </a:prstGeom>
          <a:noFill/>
          <a:ln>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sp>
        <p:nvSpPr>
          <p:cNvPr id="10" name="Rectangle: Rounded Corners 9">
            <a:extLst>
              <a:ext uri="{FF2B5EF4-FFF2-40B4-BE49-F238E27FC236}">
                <a16:creationId xmlns:a16="http://schemas.microsoft.com/office/drawing/2014/main" id="{C934B2D4-5ECB-FF22-3F7C-4FA00E88E1E2}"/>
              </a:ext>
            </a:extLst>
          </p:cNvPr>
          <p:cNvSpPr/>
          <p:nvPr/>
        </p:nvSpPr>
        <p:spPr bwMode="auto">
          <a:xfrm>
            <a:off x="10964242" y="4849678"/>
            <a:ext cx="536895" cy="341768"/>
          </a:xfrm>
          <a:prstGeom prst="roundRect">
            <a:avLst/>
          </a:prstGeom>
          <a:noFill/>
          <a:ln>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sp>
        <p:nvSpPr>
          <p:cNvPr id="11" name="Rectangle: Rounded Corners 10">
            <a:extLst>
              <a:ext uri="{FF2B5EF4-FFF2-40B4-BE49-F238E27FC236}">
                <a16:creationId xmlns:a16="http://schemas.microsoft.com/office/drawing/2014/main" id="{FE1A3BE9-B2D6-E0F7-6F04-548663E31B22}"/>
              </a:ext>
            </a:extLst>
          </p:cNvPr>
          <p:cNvSpPr/>
          <p:nvPr/>
        </p:nvSpPr>
        <p:spPr bwMode="auto">
          <a:xfrm>
            <a:off x="2853655" y="1487904"/>
            <a:ext cx="2414631" cy="457982"/>
          </a:xfrm>
          <a:prstGeom prst="roundRect">
            <a:avLst/>
          </a:prstGeom>
          <a:noFill/>
          <a:ln>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pic>
        <p:nvPicPr>
          <p:cNvPr id="13" name="Picture 2">
            <a:extLst>
              <a:ext uri="{FF2B5EF4-FFF2-40B4-BE49-F238E27FC236}">
                <a16:creationId xmlns:a16="http://schemas.microsoft.com/office/drawing/2014/main" id="{D245C6D8-C39D-D200-8ECE-B08908464C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8758486" y="906876"/>
            <a:ext cx="1374225" cy="17577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9A906490-AC6E-8C17-5132-CABE7F1B0A29}"/>
              </a:ext>
            </a:extLst>
          </p:cNvPr>
          <p:cNvPicPr>
            <a:picLocks noChangeAspect="1"/>
          </p:cNvPicPr>
          <p:nvPr/>
        </p:nvPicPr>
        <p:blipFill>
          <a:blip r:embed="rId5"/>
          <a:stretch>
            <a:fillRect/>
          </a:stretch>
        </p:blipFill>
        <p:spPr>
          <a:xfrm>
            <a:off x="8566733" y="1409451"/>
            <a:ext cx="304843" cy="752580"/>
          </a:xfrm>
          <a:prstGeom prst="rect">
            <a:avLst/>
          </a:prstGeom>
        </p:spPr>
      </p:pic>
      <p:pic>
        <p:nvPicPr>
          <p:cNvPr id="15" name="Picture 14">
            <a:extLst>
              <a:ext uri="{FF2B5EF4-FFF2-40B4-BE49-F238E27FC236}">
                <a16:creationId xmlns:a16="http://schemas.microsoft.com/office/drawing/2014/main" id="{A20B42E6-D561-22AD-39AE-658A4D4F8691}"/>
              </a:ext>
            </a:extLst>
          </p:cNvPr>
          <p:cNvPicPr>
            <a:picLocks noChangeAspect="1"/>
          </p:cNvPicPr>
          <p:nvPr/>
        </p:nvPicPr>
        <p:blipFill>
          <a:blip r:embed="rId6"/>
          <a:stretch>
            <a:fillRect/>
          </a:stretch>
        </p:blipFill>
        <p:spPr>
          <a:xfrm>
            <a:off x="10087655" y="1485661"/>
            <a:ext cx="228632" cy="600159"/>
          </a:xfrm>
          <a:prstGeom prst="rect">
            <a:avLst/>
          </a:prstGeom>
        </p:spPr>
      </p:pic>
      <p:sp>
        <p:nvSpPr>
          <p:cNvPr id="16" name="Arrow: Down 15">
            <a:extLst>
              <a:ext uri="{FF2B5EF4-FFF2-40B4-BE49-F238E27FC236}">
                <a16:creationId xmlns:a16="http://schemas.microsoft.com/office/drawing/2014/main" id="{E3F68215-ADD3-F0AA-FE75-3F7514E0D40A}"/>
              </a:ext>
            </a:extLst>
          </p:cNvPr>
          <p:cNvSpPr/>
          <p:nvPr/>
        </p:nvSpPr>
        <p:spPr bwMode="auto">
          <a:xfrm>
            <a:off x="9003584" y="2345019"/>
            <a:ext cx="594159" cy="641643"/>
          </a:xfrm>
          <a:prstGeom prst="downArrow">
            <a:avLst/>
          </a:prstGeom>
          <a:solidFill>
            <a:schemeClr val="accent2"/>
          </a:solidFill>
          <a:ln w="12700" cap="sq" algn="ctr">
            <a:solidFill>
              <a:schemeClr val="tx2"/>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17" name="TextBox 16">
            <a:extLst>
              <a:ext uri="{FF2B5EF4-FFF2-40B4-BE49-F238E27FC236}">
                <a16:creationId xmlns:a16="http://schemas.microsoft.com/office/drawing/2014/main" id="{26D629B8-8AA1-60E5-698B-E69D719C8C31}"/>
              </a:ext>
            </a:extLst>
          </p:cNvPr>
          <p:cNvSpPr txBox="1"/>
          <p:nvPr/>
        </p:nvSpPr>
        <p:spPr>
          <a:xfrm>
            <a:off x="7642371" y="2336476"/>
            <a:ext cx="914400" cy="914400"/>
          </a:xfrm>
          <a:prstGeom prst="rect">
            <a:avLst/>
          </a:prstGeom>
          <a:noFill/>
        </p:spPr>
        <p:txBody>
          <a:bodyPr wrap="none" rtlCol="0">
            <a:noAutofit/>
          </a:bodyPr>
          <a:lstStyle/>
          <a:p>
            <a:pPr algn="ctr"/>
            <a:r>
              <a:rPr lang="en-US" sz="1600" dirty="0"/>
              <a:t>Universal </a:t>
            </a:r>
          </a:p>
          <a:p>
            <a:pPr algn="ctr"/>
            <a:r>
              <a:rPr lang="en-US" sz="1600" dirty="0"/>
              <a:t>Circuit Compiler</a:t>
            </a:r>
          </a:p>
        </p:txBody>
      </p:sp>
    </p:spTree>
    <p:extLst>
      <p:ext uri="{BB962C8B-B14F-4D97-AF65-F5344CB8AC3E}">
        <p14:creationId xmlns:p14="http://schemas.microsoft.com/office/powerpoint/2010/main" val="270526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360A2-60F2-35DF-6582-AAC9DD0988C0}"/>
              </a:ext>
            </a:extLst>
          </p:cNvPr>
          <p:cNvSpPr>
            <a:spLocks noGrp="1"/>
          </p:cNvSpPr>
          <p:nvPr>
            <p:ph type="title"/>
          </p:nvPr>
        </p:nvSpPr>
        <p:spPr/>
        <p:txBody>
          <a:bodyPr/>
          <a:lstStyle/>
          <a:p>
            <a:r>
              <a:rPr lang="en-US" dirty="0"/>
              <a:t>Experimental Setup</a:t>
            </a:r>
          </a:p>
        </p:txBody>
      </p:sp>
      <p:sp>
        <p:nvSpPr>
          <p:cNvPr id="3" name="Content Placeholder 2">
            <a:extLst>
              <a:ext uri="{FF2B5EF4-FFF2-40B4-BE49-F238E27FC236}">
                <a16:creationId xmlns:a16="http://schemas.microsoft.com/office/drawing/2014/main" id="{024C260E-8AA9-644B-6E9C-F1A0EA8524FB}"/>
              </a:ext>
            </a:extLst>
          </p:cNvPr>
          <p:cNvSpPr>
            <a:spLocks noGrp="1"/>
          </p:cNvSpPr>
          <p:nvPr>
            <p:ph idx="1"/>
          </p:nvPr>
        </p:nvSpPr>
        <p:spPr>
          <a:xfrm>
            <a:off x="609600" y="1524000"/>
            <a:ext cx="12971318" cy="4648200"/>
          </a:xfrm>
        </p:spPr>
        <p:txBody>
          <a:bodyPr/>
          <a:lstStyle/>
          <a:p>
            <a:r>
              <a:rPr lang="en-US" dirty="0"/>
              <a:t>The experimental setup includes:</a:t>
            </a:r>
          </a:p>
          <a:p>
            <a:pPr lvl="1"/>
            <a:r>
              <a:rPr lang="en-US" dirty="0"/>
              <a:t>Computer to program FPGA, control the input through Arduino and post process the images</a:t>
            </a:r>
          </a:p>
          <a:p>
            <a:pPr lvl="1"/>
            <a:r>
              <a:rPr lang="en-US" dirty="0" err="1"/>
              <a:t>AlphaNOV</a:t>
            </a:r>
            <a:r>
              <a:rPr lang="en-US" dirty="0"/>
              <a:t> to capture the photon emission</a:t>
            </a:r>
          </a:p>
          <a:p>
            <a:pPr lvl="1"/>
            <a:r>
              <a:rPr lang="en-US" dirty="0" err="1"/>
              <a:t>Gensesys</a:t>
            </a:r>
            <a:r>
              <a:rPr lang="en-US" dirty="0"/>
              <a:t> 2 board - 28nm FPGA with Fan removed and FPGA de-lidded</a:t>
            </a:r>
          </a:p>
          <a:p>
            <a:pPr lvl="1"/>
            <a:endParaRPr lang="en-US" dirty="0"/>
          </a:p>
        </p:txBody>
      </p:sp>
      <p:grpSp>
        <p:nvGrpSpPr>
          <p:cNvPr id="4" name="Group 3">
            <a:extLst>
              <a:ext uri="{FF2B5EF4-FFF2-40B4-BE49-F238E27FC236}">
                <a16:creationId xmlns:a16="http://schemas.microsoft.com/office/drawing/2014/main" id="{C9941E95-A9D2-A9F7-7CDE-A0D58A847598}"/>
              </a:ext>
            </a:extLst>
          </p:cNvPr>
          <p:cNvGrpSpPr/>
          <p:nvPr/>
        </p:nvGrpSpPr>
        <p:grpSpPr>
          <a:xfrm>
            <a:off x="2721123" y="3106008"/>
            <a:ext cx="5626144" cy="1712357"/>
            <a:chOff x="3045041" y="884185"/>
            <a:chExt cx="4516542" cy="1262548"/>
          </a:xfrm>
        </p:grpSpPr>
        <p:grpSp>
          <p:nvGrpSpPr>
            <p:cNvPr id="5" name="Group 4">
              <a:extLst>
                <a:ext uri="{FF2B5EF4-FFF2-40B4-BE49-F238E27FC236}">
                  <a16:creationId xmlns:a16="http://schemas.microsoft.com/office/drawing/2014/main" id="{A6E6EE6F-3531-2825-04C7-7656E2E428A3}"/>
                </a:ext>
              </a:extLst>
            </p:cNvPr>
            <p:cNvGrpSpPr/>
            <p:nvPr/>
          </p:nvGrpSpPr>
          <p:grpSpPr>
            <a:xfrm>
              <a:off x="3045041" y="884185"/>
              <a:ext cx="4516542" cy="1021017"/>
              <a:chOff x="2019720" y="889503"/>
              <a:chExt cx="7615646" cy="1751844"/>
            </a:xfrm>
          </p:grpSpPr>
          <p:pic>
            <p:nvPicPr>
              <p:cNvPr id="11" name="Graphic 10" descr="Processor with solid fill">
                <a:extLst>
                  <a:ext uri="{FF2B5EF4-FFF2-40B4-BE49-F238E27FC236}">
                    <a16:creationId xmlns:a16="http://schemas.microsoft.com/office/drawing/2014/main" id="{F29299D8-2339-E107-EA93-8A80D7BBFB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11460" y="1168234"/>
                <a:ext cx="914400" cy="914400"/>
              </a:xfrm>
              <a:prstGeom prst="rect">
                <a:avLst/>
              </a:prstGeom>
            </p:spPr>
          </p:pic>
          <p:pic>
            <p:nvPicPr>
              <p:cNvPr id="12" name="Graphic 11" descr="Microscope with solid fill">
                <a:extLst>
                  <a:ext uri="{FF2B5EF4-FFF2-40B4-BE49-F238E27FC236}">
                    <a16:creationId xmlns:a16="http://schemas.microsoft.com/office/drawing/2014/main" id="{FC256848-3048-21AC-6290-9EF5710AE8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03200" y="1168233"/>
                <a:ext cx="914400" cy="914400"/>
              </a:xfrm>
              <a:prstGeom prst="rect">
                <a:avLst/>
              </a:prstGeom>
            </p:spPr>
          </p:pic>
          <p:pic>
            <p:nvPicPr>
              <p:cNvPr id="13" name="Graphic 12" descr="Monitor with solid fill">
                <a:extLst>
                  <a:ext uri="{FF2B5EF4-FFF2-40B4-BE49-F238E27FC236}">
                    <a16:creationId xmlns:a16="http://schemas.microsoft.com/office/drawing/2014/main" id="{53BE1431-393C-B2DC-4CDA-FEF9F4DB0A8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19720" y="1168234"/>
                <a:ext cx="914400" cy="914400"/>
              </a:xfrm>
              <a:prstGeom prst="rect">
                <a:avLst/>
              </a:prstGeom>
            </p:spPr>
          </p:pic>
          <p:pic>
            <p:nvPicPr>
              <p:cNvPr id="14" name="Graphic 13" descr="Monitor with solid fill">
                <a:extLst>
                  <a:ext uri="{FF2B5EF4-FFF2-40B4-BE49-F238E27FC236}">
                    <a16:creationId xmlns:a16="http://schemas.microsoft.com/office/drawing/2014/main" id="{ECDBC2E0-FDA1-7804-E638-7DC50370D7D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20966" y="1275048"/>
                <a:ext cx="914400" cy="914399"/>
              </a:xfrm>
              <a:prstGeom prst="rect">
                <a:avLst/>
              </a:prstGeom>
            </p:spPr>
          </p:pic>
          <p:cxnSp>
            <p:nvCxnSpPr>
              <p:cNvPr id="15" name="Straight Connector 14">
                <a:extLst>
                  <a:ext uri="{FF2B5EF4-FFF2-40B4-BE49-F238E27FC236}">
                    <a16:creationId xmlns:a16="http://schemas.microsoft.com/office/drawing/2014/main" id="{AE02BFC9-509F-D2A2-6F8C-07ED8126ADFF}"/>
                  </a:ext>
                </a:extLst>
              </p:cNvPr>
              <p:cNvCxnSpPr>
                <a:cxnSpLocks/>
                <a:endCxn id="11" idx="1"/>
              </p:cNvCxnSpPr>
              <p:nvPr/>
            </p:nvCxnSpPr>
            <p:spPr>
              <a:xfrm>
                <a:off x="3025942" y="1625434"/>
                <a:ext cx="1485518" cy="0"/>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1DAA9580-C4AD-DE83-D3DF-9F795213C383}"/>
                  </a:ext>
                </a:extLst>
              </p:cNvPr>
              <p:cNvSpPr/>
              <p:nvPr/>
            </p:nvSpPr>
            <p:spPr>
              <a:xfrm>
                <a:off x="5418159" y="1452714"/>
                <a:ext cx="1881051" cy="379579"/>
              </a:xfrm>
              <a:custGeom>
                <a:avLst/>
                <a:gdLst>
                  <a:gd name="connsiteX0" fmla="*/ 0 w 1881051"/>
                  <a:gd name="connsiteY0" fmla="*/ 191201 h 379579"/>
                  <a:gd name="connsiteX1" fmla="*/ 149761 w 1881051"/>
                  <a:gd name="connsiteY1" fmla="*/ 5498 h 379579"/>
                  <a:gd name="connsiteX2" fmla="*/ 446099 w 1881051"/>
                  <a:gd name="connsiteY2" fmla="*/ 379576 h 379579"/>
                  <a:gd name="connsiteX3" fmla="*/ 744560 w 1881051"/>
                  <a:gd name="connsiteY3" fmla="*/ 6834 h 379579"/>
                  <a:gd name="connsiteX4" fmla="*/ 1041959 w 1881051"/>
                  <a:gd name="connsiteY4" fmla="*/ 378240 h 379579"/>
                  <a:gd name="connsiteX5" fmla="*/ 1338297 w 1881051"/>
                  <a:gd name="connsiteY5" fmla="*/ 6834 h 379579"/>
                  <a:gd name="connsiteX6" fmla="*/ 1636758 w 1881051"/>
                  <a:gd name="connsiteY6" fmla="*/ 379576 h 379579"/>
                  <a:gd name="connsiteX7" fmla="*/ 1881051 w 1881051"/>
                  <a:gd name="connsiteY7" fmla="*/ 13514 h 37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1051" h="379579" extrusionOk="0">
                    <a:moveTo>
                      <a:pt x="0" y="191201"/>
                    </a:moveTo>
                    <a:cubicBezTo>
                      <a:pt x="36675" y="82016"/>
                      <a:pt x="66354" y="-22499"/>
                      <a:pt x="149761" y="5498"/>
                    </a:cubicBezTo>
                    <a:cubicBezTo>
                      <a:pt x="236044" y="39406"/>
                      <a:pt x="328577" y="379938"/>
                      <a:pt x="446099" y="379576"/>
                    </a:cubicBezTo>
                    <a:cubicBezTo>
                      <a:pt x="543020" y="381958"/>
                      <a:pt x="644811" y="9482"/>
                      <a:pt x="744560" y="6834"/>
                    </a:cubicBezTo>
                    <a:cubicBezTo>
                      <a:pt x="828278" y="-1920"/>
                      <a:pt x="959513" y="386128"/>
                      <a:pt x="1041959" y="378240"/>
                    </a:cubicBezTo>
                    <a:cubicBezTo>
                      <a:pt x="1148530" y="379143"/>
                      <a:pt x="1242296" y="165"/>
                      <a:pt x="1338297" y="6834"/>
                    </a:cubicBezTo>
                    <a:cubicBezTo>
                      <a:pt x="1435377" y="6743"/>
                      <a:pt x="1534685" y="389396"/>
                      <a:pt x="1636758" y="379576"/>
                    </a:cubicBezTo>
                    <a:cubicBezTo>
                      <a:pt x="1726220" y="371180"/>
                      <a:pt x="1829566" y="68539"/>
                      <a:pt x="1881051" y="13514"/>
                    </a:cubicBezTo>
                  </a:path>
                </a:pathLst>
              </a:custGeom>
              <a:noFill/>
              <a:ln w="19050" cap="rnd" cmpd="sng">
                <a:prstDash val="sysDot"/>
                <a:tailEnd type="none"/>
                <a:extLst>
                  <a:ext uri="{C807C97D-BFC1-408E-A445-0C87EB9F89A2}">
                    <ask:lineSketchStyleProps xmlns:ask="http://schemas.microsoft.com/office/drawing/2018/sketchyshapes" sd="1219033472">
                      <a:custGeom>
                        <a:avLst/>
                        <a:gdLst>
                          <a:gd name="connsiteX0" fmla="*/ 0 w 11567160"/>
                          <a:gd name="connsiteY0" fmla="*/ 934751 h 1855696"/>
                          <a:gd name="connsiteX1" fmla="*/ 920931 w 11567160"/>
                          <a:gd name="connsiteY1" fmla="*/ 26882 h 1855696"/>
                          <a:gd name="connsiteX2" fmla="*/ 2743200 w 11567160"/>
                          <a:gd name="connsiteY2" fmla="*/ 1855682 h 1855696"/>
                          <a:gd name="connsiteX3" fmla="*/ 4578531 w 11567160"/>
                          <a:gd name="connsiteY3" fmla="*/ 33413 h 1855696"/>
                          <a:gd name="connsiteX4" fmla="*/ 6407331 w 11567160"/>
                          <a:gd name="connsiteY4" fmla="*/ 1849151 h 1855696"/>
                          <a:gd name="connsiteX5" fmla="*/ 8229600 w 11567160"/>
                          <a:gd name="connsiteY5" fmla="*/ 33413 h 1855696"/>
                          <a:gd name="connsiteX6" fmla="*/ 10064931 w 11567160"/>
                          <a:gd name="connsiteY6" fmla="*/ 1855682 h 1855696"/>
                          <a:gd name="connsiteX7" fmla="*/ 11567160 w 11567160"/>
                          <a:gd name="connsiteY7" fmla="*/ 66071 h 185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7160" h="1855696">
                            <a:moveTo>
                              <a:pt x="0" y="934751"/>
                            </a:moveTo>
                            <a:cubicBezTo>
                              <a:pt x="231865" y="404072"/>
                              <a:pt x="463731" y="-126606"/>
                              <a:pt x="920931" y="26882"/>
                            </a:cubicBezTo>
                            <a:cubicBezTo>
                              <a:pt x="1378131" y="180370"/>
                              <a:pt x="2133600" y="1854593"/>
                              <a:pt x="2743200" y="1855682"/>
                            </a:cubicBezTo>
                            <a:cubicBezTo>
                              <a:pt x="3352800" y="1856771"/>
                              <a:pt x="3967843" y="34501"/>
                              <a:pt x="4578531" y="33413"/>
                            </a:cubicBezTo>
                            <a:cubicBezTo>
                              <a:pt x="5189220" y="32324"/>
                              <a:pt x="5798820" y="1849151"/>
                              <a:pt x="6407331" y="1849151"/>
                            </a:cubicBezTo>
                            <a:cubicBezTo>
                              <a:pt x="7015842" y="1849151"/>
                              <a:pt x="7620000" y="32324"/>
                              <a:pt x="8229600" y="33413"/>
                            </a:cubicBezTo>
                            <a:cubicBezTo>
                              <a:pt x="8839200" y="34502"/>
                              <a:pt x="9508671" y="1850239"/>
                              <a:pt x="10064931" y="1855682"/>
                            </a:cubicBezTo>
                            <a:cubicBezTo>
                              <a:pt x="10621191" y="1861125"/>
                              <a:pt x="11274334" y="308822"/>
                              <a:pt x="11567160" y="66071"/>
                            </a:cubicBezTo>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2C8415CB-AF28-AC3D-3EC1-9F3DA7304E69}"/>
                  </a:ext>
                </a:extLst>
              </p:cNvPr>
              <p:cNvCxnSpPr>
                <a:cxnSpLocks/>
              </p:cNvCxnSpPr>
              <p:nvPr/>
            </p:nvCxnSpPr>
            <p:spPr>
              <a:xfrm>
                <a:off x="7917600" y="1642504"/>
                <a:ext cx="803366" cy="0"/>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62FD49F-EBEE-5654-1EFA-55268BE14CC3}"/>
                  </a:ext>
                </a:extLst>
              </p:cNvPr>
              <p:cNvSpPr txBox="1"/>
              <p:nvPr/>
            </p:nvSpPr>
            <p:spPr>
              <a:xfrm>
                <a:off x="3215193" y="1181181"/>
                <a:ext cx="1717766" cy="448866"/>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Program</a:t>
                </a:r>
              </a:p>
            </p:txBody>
          </p:sp>
          <p:sp>
            <p:nvSpPr>
              <p:cNvPr id="19" name="TextBox 18">
                <a:extLst>
                  <a:ext uri="{FF2B5EF4-FFF2-40B4-BE49-F238E27FC236}">
                    <a16:creationId xmlns:a16="http://schemas.microsoft.com/office/drawing/2014/main" id="{18187EF6-B7AC-D934-9D29-8372EFF73B7F}"/>
                  </a:ext>
                </a:extLst>
              </p:cNvPr>
              <p:cNvSpPr txBox="1"/>
              <p:nvPr/>
            </p:nvSpPr>
            <p:spPr>
              <a:xfrm>
                <a:off x="4074076" y="2304441"/>
                <a:ext cx="1393145" cy="336906"/>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Control</a:t>
                </a:r>
              </a:p>
            </p:txBody>
          </p:sp>
          <p:sp>
            <p:nvSpPr>
              <p:cNvPr id="20" name="TextBox 19">
                <a:extLst>
                  <a:ext uri="{FF2B5EF4-FFF2-40B4-BE49-F238E27FC236}">
                    <a16:creationId xmlns:a16="http://schemas.microsoft.com/office/drawing/2014/main" id="{FA430D70-432C-4D52-B6DC-A33399692A56}"/>
                  </a:ext>
                </a:extLst>
              </p:cNvPr>
              <p:cNvSpPr txBox="1"/>
              <p:nvPr/>
            </p:nvSpPr>
            <p:spPr>
              <a:xfrm>
                <a:off x="7784409" y="1198672"/>
                <a:ext cx="1048386" cy="347115"/>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Images</a:t>
                </a:r>
              </a:p>
            </p:txBody>
          </p:sp>
          <p:sp>
            <p:nvSpPr>
              <p:cNvPr id="21" name="TextBox 20">
                <a:extLst>
                  <a:ext uri="{FF2B5EF4-FFF2-40B4-BE49-F238E27FC236}">
                    <a16:creationId xmlns:a16="http://schemas.microsoft.com/office/drawing/2014/main" id="{CC9E3000-359D-3551-D573-6BBD2DF72121}"/>
                  </a:ext>
                </a:extLst>
              </p:cNvPr>
              <p:cNvSpPr txBox="1"/>
              <p:nvPr/>
            </p:nvSpPr>
            <p:spPr>
              <a:xfrm>
                <a:off x="4649671" y="889503"/>
                <a:ext cx="914399" cy="435665"/>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FPGA</a:t>
                </a:r>
              </a:p>
            </p:txBody>
          </p:sp>
          <p:sp>
            <p:nvSpPr>
              <p:cNvPr id="22" name="TextBox 21">
                <a:extLst>
                  <a:ext uri="{FF2B5EF4-FFF2-40B4-BE49-F238E27FC236}">
                    <a16:creationId xmlns:a16="http://schemas.microsoft.com/office/drawing/2014/main" id="{77722F94-C386-3181-CF8A-364AC80E03EF}"/>
                  </a:ext>
                </a:extLst>
              </p:cNvPr>
              <p:cNvSpPr txBox="1"/>
              <p:nvPr/>
            </p:nvSpPr>
            <p:spPr>
              <a:xfrm>
                <a:off x="5636374" y="1027485"/>
                <a:ext cx="1717766" cy="448866"/>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IR emission</a:t>
                </a:r>
              </a:p>
            </p:txBody>
          </p:sp>
        </p:grpSp>
        <p:pic>
          <p:nvPicPr>
            <p:cNvPr id="6" name="Graphic 5">
              <a:extLst>
                <a:ext uri="{FF2B5EF4-FFF2-40B4-BE49-F238E27FC236}">
                  <a16:creationId xmlns:a16="http://schemas.microsoft.com/office/drawing/2014/main" id="{983A4747-CB0E-905B-4C6F-1E96BFBF7F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23140" y="1771919"/>
              <a:ext cx="276795" cy="185302"/>
            </a:xfrm>
            <a:prstGeom prst="rect">
              <a:avLst/>
            </a:prstGeom>
          </p:spPr>
        </p:pic>
        <p:sp>
          <p:nvSpPr>
            <p:cNvPr id="7" name="TextBox 6">
              <a:extLst>
                <a:ext uri="{FF2B5EF4-FFF2-40B4-BE49-F238E27FC236}">
                  <a16:creationId xmlns:a16="http://schemas.microsoft.com/office/drawing/2014/main" id="{B8A102AC-DDCB-CA72-0632-A3995DDA0FD8}"/>
                </a:ext>
              </a:extLst>
            </p:cNvPr>
            <p:cNvSpPr txBox="1"/>
            <p:nvPr/>
          </p:nvSpPr>
          <p:spPr>
            <a:xfrm>
              <a:off x="3742072" y="1892817"/>
              <a:ext cx="638929" cy="253916"/>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Arduino</a:t>
              </a:r>
            </a:p>
          </p:txBody>
        </p:sp>
        <p:sp>
          <p:nvSpPr>
            <p:cNvPr id="8" name="TextBox 7">
              <a:extLst>
                <a:ext uri="{FF2B5EF4-FFF2-40B4-BE49-F238E27FC236}">
                  <a16:creationId xmlns:a16="http://schemas.microsoft.com/office/drawing/2014/main" id="{150F44DA-54A6-6009-EE31-233F2D8B6912}"/>
                </a:ext>
              </a:extLst>
            </p:cNvPr>
            <p:cNvSpPr txBox="1"/>
            <p:nvPr/>
          </p:nvSpPr>
          <p:spPr>
            <a:xfrm>
              <a:off x="3276818" y="1708845"/>
              <a:ext cx="1018740" cy="261610"/>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UART</a:t>
              </a:r>
            </a:p>
          </p:txBody>
        </p:sp>
        <p:cxnSp>
          <p:nvCxnSpPr>
            <p:cNvPr id="9" name="Connector: Elbow 8">
              <a:extLst>
                <a:ext uri="{FF2B5EF4-FFF2-40B4-BE49-F238E27FC236}">
                  <a16:creationId xmlns:a16="http://schemas.microsoft.com/office/drawing/2014/main" id="{21D27D90-A8AB-5F95-DEE3-28D18367A05F}"/>
                </a:ext>
              </a:extLst>
            </p:cNvPr>
            <p:cNvCxnSpPr/>
            <p:nvPr/>
          </p:nvCxnSpPr>
          <p:spPr>
            <a:xfrm>
              <a:off x="3310956" y="1631207"/>
              <a:ext cx="500162" cy="310878"/>
            </a:xfrm>
            <a:prstGeom prst="bentConnector3">
              <a:avLst>
                <a:gd name="adj1" fmla="val 3025"/>
              </a:avLst>
            </a:prstGeom>
            <a:ln w="28575">
              <a:tailEnd type="triangle"/>
            </a:ln>
          </p:spPr>
          <p:style>
            <a:lnRef idx="1">
              <a:schemeClr val="dk1"/>
            </a:lnRef>
            <a:fillRef idx="0">
              <a:schemeClr val="dk1"/>
            </a:fillRef>
            <a:effectRef idx="0">
              <a:schemeClr val="dk1"/>
            </a:effectRef>
            <a:fontRef idx="minor">
              <a:schemeClr val="tx1"/>
            </a:fontRef>
          </p:style>
        </p:cxnSp>
        <p:cxnSp>
          <p:nvCxnSpPr>
            <p:cNvPr id="10" name="Connector: Elbow 9">
              <a:extLst>
                <a:ext uri="{FF2B5EF4-FFF2-40B4-BE49-F238E27FC236}">
                  <a16:creationId xmlns:a16="http://schemas.microsoft.com/office/drawing/2014/main" id="{DBE53C6A-251D-2922-1576-D0BBDEB20F05}"/>
                </a:ext>
              </a:extLst>
            </p:cNvPr>
            <p:cNvCxnSpPr>
              <a:cxnSpLocks/>
            </p:cNvCxnSpPr>
            <p:nvPr/>
          </p:nvCxnSpPr>
          <p:spPr>
            <a:xfrm flipV="1">
              <a:off x="4295558" y="1572025"/>
              <a:ext cx="498384" cy="367811"/>
            </a:xfrm>
            <a:prstGeom prst="bentConnector3">
              <a:avLst>
                <a:gd name="adj1" fmla="val 100169"/>
              </a:avLst>
            </a:prstGeom>
            <a:ln w="28575">
              <a:tailEnd type="triangle"/>
            </a:ln>
          </p:spPr>
          <p:style>
            <a:lnRef idx="1">
              <a:schemeClr val="dk1"/>
            </a:lnRef>
            <a:fillRef idx="0">
              <a:schemeClr val="dk1"/>
            </a:fillRef>
            <a:effectRef idx="0">
              <a:schemeClr val="dk1"/>
            </a:effectRef>
            <a:fontRef idx="minor">
              <a:schemeClr val="tx1"/>
            </a:fontRef>
          </p:style>
        </p:cxnSp>
      </p:grpSp>
      <p:sp>
        <p:nvSpPr>
          <p:cNvPr id="24" name="Rectangle: Rounded Corners 23">
            <a:extLst>
              <a:ext uri="{FF2B5EF4-FFF2-40B4-BE49-F238E27FC236}">
                <a16:creationId xmlns:a16="http://schemas.microsoft.com/office/drawing/2014/main" id="{856E8260-9D40-1AE8-13C3-BEF72F8BDAA2}"/>
              </a:ext>
            </a:extLst>
          </p:cNvPr>
          <p:cNvSpPr/>
          <p:nvPr/>
        </p:nvSpPr>
        <p:spPr bwMode="auto">
          <a:xfrm>
            <a:off x="4580747" y="3092954"/>
            <a:ext cx="2399105" cy="1063649"/>
          </a:xfrm>
          <a:prstGeom prst="roundRect">
            <a:avLst/>
          </a:prstGeom>
          <a:noFill/>
          <a:ln>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pic>
        <p:nvPicPr>
          <p:cNvPr id="34" name="Picture 33" descr="A close up of a machine&#10;&#10;Description automatically generated">
            <a:extLst>
              <a:ext uri="{FF2B5EF4-FFF2-40B4-BE49-F238E27FC236}">
                <a16:creationId xmlns:a16="http://schemas.microsoft.com/office/drawing/2014/main" id="{74461057-B4C9-85F2-1DF8-AF71B4E7ECB1}"/>
              </a:ext>
            </a:extLst>
          </p:cNvPr>
          <p:cNvPicPr>
            <a:picLocks noChangeAspect="1"/>
          </p:cNvPicPr>
          <p:nvPr/>
        </p:nvPicPr>
        <p:blipFill rotWithShape="1">
          <a:blip r:embed="rId11">
            <a:extLst>
              <a:ext uri="{28A0092B-C50C-407E-A947-70E740481C1C}">
                <a14:useLocalDpi xmlns:a14="http://schemas.microsoft.com/office/drawing/2010/main" val="0"/>
              </a:ext>
            </a:extLst>
          </a:blip>
          <a:srcRect l="1497" t="932" r="58418" b="10970"/>
          <a:stretch/>
        </p:blipFill>
        <p:spPr>
          <a:xfrm>
            <a:off x="4542557" y="4998770"/>
            <a:ext cx="2927837" cy="1825986"/>
          </a:xfrm>
          <a:prstGeom prst="rect">
            <a:avLst/>
          </a:prstGeom>
        </p:spPr>
      </p:pic>
      <p:pic>
        <p:nvPicPr>
          <p:cNvPr id="35" name="Picture 34" descr="A close up of a machine&#10;&#10;Description automatically generated">
            <a:extLst>
              <a:ext uri="{FF2B5EF4-FFF2-40B4-BE49-F238E27FC236}">
                <a16:creationId xmlns:a16="http://schemas.microsoft.com/office/drawing/2014/main" id="{3869275E-A48F-8EEC-A3A0-4FF91820ADC5}"/>
              </a:ext>
            </a:extLst>
          </p:cNvPr>
          <p:cNvPicPr>
            <a:picLocks noChangeAspect="1"/>
          </p:cNvPicPr>
          <p:nvPr/>
        </p:nvPicPr>
        <p:blipFill rotWithShape="1">
          <a:blip r:embed="rId11">
            <a:extLst>
              <a:ext uri="{28A0092B-C50C-407E-A947-70E740481C1C}">
                <a14:useLocalDpi xmlns:a14="http://schemas.microsoft.com/office/drawing/2010/main" val="0"/>
              </a:ext>
            </a:extLst>
          </a:blip>
          <a:srcRect l="48143" t="4353" r="10548" b="13973"/>
          <a:stretch/>
        </p:blipFill>
        <p:spPr>
          <a:xfrm>
            <a:off x="1269043" y="5067881"/>
            <a:ext cx="3017224" cy="1692838"/>
          </a:xfrm>
          <a:prstGeom prst="rect">
            <a:avLst/>
          </a:prstGeom>
          <a:ln w="38100">
            <a:solidFill>
              <a:schemeClr val="accent1"/>
            </a:solidFill>
          </a:ln>
        </p:spPr>
      </p:pic>
      <p:pic>
        <p:nvPicPr>
          <p:cNvPr id="45" name="Picture 44" descr="A picture containing darkness, black, night, black and white&#10;&#10;Description automatically generated">
            <a:extLst>
              <a:ext uri="{FF2B5EF4-FFF2-40B4-BE49-F238E27FC236}">
                <a16:creationId xmlns:a16="http://schemas.microsoft.com/office/drawing/2014/main" id="{4E255782-EE69-C2F4-77C8-2D5E16C6376D}"/>
              </a:ext>
            </a:extLst>
          </p:cNvPr>
          <p:cNvPicPr>
            <a:picLocks noChangeAspect="1"/>
          </p:cNvPicPr>
          <p:nvPr/>
        </p:nvPicPr>
        <p:blipFill rotWithShape="1">
          <a:blip r:embed="rId12">
            <a:extLst>
              <a:ext uri="{28A0092B-C50C-407E-A947-70E740481C1C}">
                <a14:useLocalDpi xmlns:a14="http://schemas.microsoft.com/office/drawing/2010/main" val="0"/>
              </a:ext>
            </a:extLst>
          </a:blip>
          <a:srcRect l="11360" r="16407"/>
          <a:stretch/>
        </p:blipFill>
        <p:spPr>
          <a:xfrm>
            <a:off x="7671744" y="5014759"/>
            <a:ext cx="2342141" cy="1809997"/>
          </a:xfrm>
          <a:prstGeom prst="rect">
            <a:avLst/>
          </a:prstGeom>
        </p:spPr>
      </p:pic>
    </p:spTree>
    <p:extLst>
      <p:ext uri="{BB962C8B-B14F-4D97-AF65-F5344CB8AC3E}">
        <p14:creationId xmlns:p14="http://schemas.microsoft.com/office/powerpoint/2010/main" val="271723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BE73F-8C4A-B2BF-B785-5C320F5896A2}"/>
              </a:ext>
            </a:extLst>
          </p:cNvPr>
          <p:cNvSpPr>
            <a:spLocks noGrp="1"/>
          </p:cNvSpPr>
          <p:nvPr>
            <p:ph type="title"/>
          </p:nvPr>
        </p:nvSpPr>
        <p:spPr>
          <a:xfrm>
            <a:off x="609600" y="363090"/>
            <a:ext cx="10972800" cy="800100"/>
          </a:xfrm>
        </p:spPr>
        <p:txBody>
          <a:bodyPr anchor="b">
            <a:normAutofit/>
          </a:bodyPr>
          <a:lstStyle/>
          <a:p>
            <a:r>
              <a:rPr lang="en-US" dirty="0"/>
              <a:t>Revealing the Configuration Bit</a:t>
            </a:r>
          </a:p>
        </p:txBody>
      </p:sp>
      <p:sp>
        <p:nvSpPr>
          <p:cNvPr id="9" name="Content Placeholder 2">
            <a:extLst>
              <a:ext uri="{FF2B5EF4-FFF2-40B4-BE49-F238E27FC236}">
                <a16:creationId xmlns:a16="http://schemas.microsoft.com/office/drawing/2014/main" id="{227624E3-EE3B-AF1C-5738-480980A48A77}"/>
              </a:ext>
            </a:extLst>
          </p:cNvPr>
          <p:cNvSpPr>
            <a:spLocks noGrp="1"/>
          </p:cNvSpPr>
          <p:nvPr>
            <p:ph sz="half" idx="1"/>
          </p:nvPr>
        </p:nvSpPr>
        <p:spPr>
          <a:xfrm>
            <a:off x="8251374" y="1495875"/>
            <a:ext cx="3826759" cy="4495800"/>
          </a:xfrm>
        </p:spPr>
        <p:txBody>
          <a:bodyPr>
            <a:normAutofit fontScale="92500" lnSpcReduction="10000"/>
          </a:bodyPr>
          <a:lstStyle/>
          <a:p>
            <a:r>
              <a:rPr lang="en-US" dirty="0"/>
              <a:t>Profiling Phase</a:t>
            </a:r>
          </a:p>
          <a:p>
            <a:pPr lvl="1"/>
            <a:r>
              <a:rPr lang="en-US" dirty="0"/>
              <a:t>Label the template images for each block </a:t>
            </a:r>
          </a:p>
          <a:p>
            <a:pPr lvl="1"/>
            <a:r>
              <a:rPr lang="en-US" dirty="0"/>
              <a:t>Form bag of features based on the extracted features</a:t>
            </a:r>
          </a:p>
          <a:p>
            <a:r>
              <a:rPr lang="en-US" dirty="0"/>
              <a:t>Attack Phase</a:t>
            </a:r>
          </a:p>
          <a:p>
            <a:pPr lvl="1"/>
            <a:r>
              <a:rPr lang="en-US" dirty="0"/>
              <a:t>Crop each block from the victim circuit individually</a:t>
            </a:r>
          </a:p>
          <a:p>
            <a:pPr lvl="1"/>
            <a:r>
              <a:rPr lang="en-US" dirty="0"/>
              <a:t>Use the query image and the bag of features to retrieve similar image</a:t>
            </a:r>
          </a:p>
          <a:p>
            <a:pPr lvl="1"/>
            <a:r>
              <a:rPr lang="en-US" dirty="0"/>
              <a:t>Find the rank based on the labels associated with the best match</a:t>
            </a:r>
          </a:p>
        </p:txBody>
      </p:sp>
      <p:sp>
        <p:nvSpPr>
          <p:cNvPr id="23" name="TextBox 22">
            <a:extLst>
              <a:ext uri="{FF2B5EF4-FFF2-40B4-BE49-F238E27FC236}">
                <a16:creationId xmlns:a16="http://schemas.microsoft.com/office/drawing/2014/main" id="{65E3DD15-20E3-8F4C-8082-989FF55DE7B3}"/>
              </a:ext>
            </a:extLst>
          </p:cNvPr>
          <p:cNvSpPr txBox="1">
            <a:spLocks/>
          </p:cNvSpPr>
          <p:nvPr/>
        </p:nvSpPr>
        <p:spPr>
          <a:xfrm rot="5400000">
            <a:off x="6696475" y="4760194"/>
            <a:ext cx="2375106" cy="230832"/>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Image Retrieval by Similarity </a:t>
            </a:r>
          </a:p>
        </p:txBody>
      </p:sp>
      <p:grpSp>
        <p:nvGrpSpPr>
          <p:cNvPr id="76" name="Group 75">
            <a:extLst>
              <a:ext uri="{FF2B5EF4-FFF2-40B4-BE49-F238E27FC236}">
                <a16:creationId xmlns:a16="http://schemas.microsoft.com/office/drawing/2014/main" id="{AD1CE3E4-A85D-85A7-ADD9-5D2ED34EBE12}"/>
              </a:ext>
            </a:extLst>
          </p:cNvPr>
          <p:cNvGrpSpPr/>
          <p:nvPr/>
        </p:nvGrpSpPr>
        <p:grpSpPr>
          <a:xfrm>
            <a:off x="5958331" y="3260709"/>
            <a:ext cx="1785624" cy="1628960"/>
            <a:chOff x="5958331" y="3260709"/>
            <a:chExt cx="1785624" cy="1628960"/>
          </a:xfrm>
        </p:grpSpPr>
        <p:pic>
          <p:nvPicPr>
            <p:cNvPr id="34" name="Picture 33" descr="A black background with a black square&#10;&#10;Description automatically generated with medium confidence">
              <a:extLst>
                <a:ext uri="{FF2B5EF4-FFF2-40B4-BE49-F238E27FC236}">
                  <a16:creationId xmlns:a16="http://schemas.microsoft.com/office/drawing/2014/main" id="{A819903F-469D-9B2C-5F3C-7562EBD36BD7}"/>
                </a:ext>
              </a:extLst>
            </p:cNvPr>
            <p:cNvPicPr>
              <a:picLocks noChangeAspect="1"/>
            </p:cNvPicPr>
            <p:nvPr/>
          </p:nvPicPr>
          <p:blipFill rotWithShape="1">
            <a:blip r:embed="rId3">
              <a:extLst>
                <a:ext uri="{28A0092B-C50C-407E-A947-70E740481C1C}">
                  <a14:useLocalDpi xmlns:a14="http://schemas.microsoft.com/office/drawing/2010/main" val="0"/>
                </a:ext>
              </a:extLst>
            </a:blip>
            <a:srcRect l="7426" t="5901" r="6658" b="7573"/>
            <a:stretch/>
          </p:blipFill>
          <p:spPr>
            <a:xfrm>
              <a:off x="6766527" y="3905293"/>
              <a:ext cx="977428" cy="984376"/>
            </a:xfrm>
            <a:prstGeom prst="rect">
              <a:avLst/>
            </a:prstGeom>
          </p:spPr>
        </p:pic>
        <p:cxnSp>
          <p:nvCxnSpPr>
            <p:cNvPr id="35" name="Straight Arrow Connector 34">
              <a:extLst>
                <a:ext uri="{FF2B5EF4-FFF2-40B4-BE49-F238E27FC236}">
                  <a16:creationId xmlns:a16="http://schemas.microsoft.com/office/drawing/2014/main" id="{0A707869-60FE-47ED-5536-456CBC1087BE}"/>
                </a:ext>
              </a:extLst>
            </p:cNvPr>
            <p:cNvCxnSpPr>
              <a:cxnSpLocks/>
            </p:cNvCxnSpPr>
            <p:nvPr/>
          </p:nvCxnSpPr>
          <p:spPr>
            <a:xfrm>
              <a:off x="7255241" y="3260709"/>
              <a:ext cx="0" cy="6561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4E94C73-0473-A944-9AEA-19063D28B279}"/>
                </a:ext>
              </a:extLst>
            </p:cNvPr>
            <p:cNvCxnSpPr>
              <a:cxnSpLocks/>
            </p:cNvCxnSpPr>
            <p:nvPr/>
          </p:nvCxnSpPr>
          <p:spPr>
            <a:xfrm>
              <a:off x="5958331" y="4484378"/>
              <a:ext cx="80867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E937BD5C-4E6A-FEE2-A613-BC71D0812F3A}"/>
              </a:ext>
            </a:extLst>
          </p:cNvPr>
          <p:cNvGrpSpPr/>
          <p:nvPr/>
        </p:nvGrpSpPr>
        <p:grpSpPr>
          <a:xfrm>
            <a:off x="904811" y="4870001"/>
            <a:ext cx="7110487" cy="1857539"/>
            <a:chOff x="904811" y="4870001"/>
            <a:chExt cx="7110487" cy="1857539"/>
          </a:xfrm>
        </p:grpSpPr>
        <p:grpSp>
          <p:nvGrpSpPr>
            <p:cNvPr id="72" name="Group 71">
              <a:extLst>
                <a:ext uri="{FF2B5EF4-FFF2-40B4-BE49-F238E27FC236}">
                  <a16:creationId xmlns:a16="http://schemas.microsoft.com/office/drawing/2014/main" id="{99DEC103-1675-B885-F736-0208E6B38866}"/>
                </a:ext>
              </a:extLst>
            </p:cNvPr>
            <p:cNvGrpSpPr/>
            <p:nvPr/>
          </p:nvGrpSpPr>
          <p:grpSpPr>
            <a:xfrm>
              <a:off x="904811" y="5265290"/>
              <a:ext cx="7110487" cy="1462250"/>
              <a:chOff x="904811" y="5265290"/>
              <a:chExt cx="7110487" cy="1462250"/>
            </a:xfrm>
          </p:grpSpPr>
          <p:sp>
            <p:nvSpPr>
              <p:cNvPr id="3" name="TextBox 2">
                <a:extLst>
                  <a:ext uri="{FF2B5EF4-FFF2-40B4-BE49-F238E27FC236}">
                    <a16:creationId xmlns:a16="http://schemas.microsoft.com/office/drawing/2014/main" id="{69AF1BD2-6C15-2BE5-0351-B867D8FE4B7B}"/>
                  </a:ext>
                </a:extLst>
              </p:cNvPr>
              <p:cNvSpPr txBox="1">
                <a:spLocks/>
              </p:cNvSpPr>
              <p:nvPr/>
            </p:nvSpPr>
            <p:spPr>
              <a:xfrm>
                <a:off x="6771583" y="6306953"/>
                <a:ext cx="1243715" cy="2308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SM: </a:t>
                </a:r>
                <a:r>
                  <a:rPr lang="en-US" sz="900" b="1" dirty="0">
                    <a:solidFill>
                      <a:srgbClr val="00B050"/>
                    </a:solidFill>
                    <a:latin typeface="Arial" panose="020B0604020202020204" pitchFamily="34" charset="0"/>
                    <a:cs typeface="Arial" panose="020B0604020202020204" pitchFamily="34" charset="0"/>
                  </a:rPr>
                  <a:t>92% </a:t>
                </a:r>
              </a:p>
            </p:txBody>
          </p:sp>
          <p:sp>
            <p:nvSpPr>
              <p:cNvPr id="5" name="TextBox 4">
                <a:extLst>
                  <a:ext uri="{FF2B5EF4-FFF2-40B4-BE49-F238E27FC236}">
                    <a16:creationId xmlns:a16="http://schemas.microsoft.com/office/drawing/2014/main" id="{54A857E8-903A-C4B5-CD71-D3791BC6E059}"/>
                  </a:ext>
                </a:extLst>
              </p:cNvPr>
              <p:cNvSpPr txBox="1">
                <a:spLocks/>
              </p:cNvSpPr>
              <p:nvPr/>
            </p:nvSpPr>
            <p:spPr>
              <a:xfrm>
                <a:off x="3962389" y="6294478"/>
                <a:ext cx="1067638" cy="2308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SM: </a:t>
                </a:r>
                <a:r>
                  <a:rPr lang="en-US" sz="900" b="1" dirty="0">
                    <a:solidFill>
                      <a:srgbClr val="FFC000"/>
                    </a:solidFill>
                    <a:latin typeface="Arial" panose="020B0604020202020204" pitchFamily="34" charset="0"/>
                    <a:cs typeface="Arial" panose="020B0604020202020204" pitchFamily="34" charset="0"/>
                  </a:rPr>
                  <a:t>76% </a:t>
                </a:r>
              </a:p>
            </p:txBody>
          </p:sp>
          <p:sp>
            <p:nvSpPr>
              <p:cNvPr id="6" name="TextBox 5">
                <a:extLst>
                  <a:ext uri="{FF2B5EF4-FFF2-40B4-BE49-F238E27FC236}">
                    <a16:creationId xmlns:a16="http://schemas.microsoft.com/office/drawing/2014/main" id="{2526F898-059E-96F0-C3DA-FA2F522FCB2A}"/>
                  </a:ext>
                </a:extLst>
              </p:cNvPr>
              <p:cNvSpPr txBox="1">
                <a:spLocks/>
              </p:cNvSpPr>
              <p:nvPr/>
            </p:nvSpPr>
            <p:spPr>
              <a:xfrm>
                <a:off x="1312334" y="6266552"/>
                <a:ext cx="1092541" cy="2308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SM: </a:t>
                </a:r>
                <a:r>
                  <a:rPr lang="en-US" sz="900" b="1" dirty="0">
                    <a:solidFill>
                      <a:srgbClr val="FF0000"/>
                    </a:solidFill>
                    <a:latin typeface="Arial" panose="020B0604020202020204" pitchFamily="34" charset="0"/>
                    <a:cs typeface="Arial" panose="020B0604020202020204" pitchFamily="34" charset="0"/>
                  </a:rPr>
                  <a:t>55% </a:t>
                </a:r>
              </a:p>
            </p:txBody>
          </p:sp>
          <p:sp>
            <p:nvSpPr>
              <p:cNvPr id="7" name="TextBox 6">
                <a:extLst>
                  <a:ext uri="{FF2B5EF4-FFF2-40B4-BE49-F238E27FC236}">
                    <a16:creationId xmlns:a16="http://schemas.microsoft.com/office/drawing/2014/main" id="{FFE03244-78CE-E4AA-5117-5909D63067DA}"/>
                  </a:ext>
                </a:extLst>
              </p:cNvPr>
              <p:cNvSpPr txBox="1">
                <a:spLocks/>
              </p:cNvSpPr>
              <p:nvPr/>
            </p:nvSpPr>
            <p:spPr>
              <a:xfrm>
                <a:off x="5371738" y="6314105"/>
                <a:ext cx="1288415" cy="2308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SM: </a:t>
                </a:r>
                <a:r>
                  <a:rPr lang="en-US" sz="900" b="1" dirty="0">
                    <a:solidFill>
                      <a:srgbClr val="00B050"/>
                    </a:solidFill>
                    <a:latin typeface="Arial" panose="020B0604020202020204" pitchFamily="34" charset="0"/>
                    <a:cs typeface="Arial" panose="020B0604020202020204" pitchFamily="34" charset="0"/>
                  </a:rPr>
                  <a:t>84%</a:t>
                </a:r>
              </a:p>
            </p:txBody>
          </p:sp>
          <p:pic>
            <p:nvPicPr>
              <p:cNvPr id="14" name="Picture 13" descr="A black background with white spots&#10;&#10;Description automatically generated">
                <a:extLst>
                  <a:ext uri="{FF2B5EF4-FFF2-40B4-BE49-F238E27FC236}">
                    <a16:creationId xmlns:a16="http://schemas.microsoft.com/office/drawing/2014/main" id="{9C927713-40BF-3CE4-A352-4FF11A0D526F}"/>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5012122" y="5325989"/>
                <a:ext cx="1288415" cy="813078"/>
              </a:xfrm>
              <a:prstGeom prst="rect">
                <a:avLst/>
              </a:prstGeom>
              <a:ln w="28575">
                <a:solidFill>
                  <a:srgbClr val="00B050"/>
                </a:solidFill>
              </a:ln>
            </p:spPr>
          </p:pic>
          <p:sp>
            <p:nvSpPr>
              <p:cNvPr id="15" name="TextBox 14">
                <a:extLst>
                  <a:ext uri="{FF2B5EF4-FFF2-40B4-BE49-F238E27FC236}">
                    <a16:creationId xmlns:a16="http://schemas.microsoft.com/office/drawing/2014/main" id="{11BA61CA-9976-94C2-8773-876EFD47CC2F}"/>
                  </a:ext>
                </a:extLst>
              </p:cNvPr>
              <p:cNvSpPr txBox="1">
                <a:spLocks/>
              </p:cNvSpPr>
              <p:nvPr/>
            </p:nvSpPr>
            <p:spPr>
              <a:xfrm>
                <a:off x="5346673" y="6115787"/>
                <a:ext cx="1246395" cy="2308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Label: 68</a:t>
                </a:r>
              </a:p>
            </p:txBody>
          </p:sp>
          <p:pic>
            <p:nvPicPr>
              <p:cNvPr id="16" name="Picture 15" descr="A black background with white spots&#10;&#10;Description automatically generated">
                <a:extLst>
                  <a:ext uri="{FF2B5EF4-FFF2-40B4-BE49-F238E27FC236}">
                    <a16:creationId xmlns:a16="http://schemas.microsoft.com/office/drawing/2014/main" id="{19A5027E-D024-F608-4E98-C6F319B095F9}"/>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6382441" y="5303282"/>
                <a:ext cx="1288415" cy="813078"/>
              </a:xfrm>
              <a:prstGeom prst="rect">
                <a:avLst/>
              </a:prstGeom>
            </p:spPr>
          </p:pic>
          <p:sp>
            <p:nvSpPr>
              <p:cNvPr id="17" name="TextBox 16">
                <a:extLst>
                  <a:ext uri="{FF2B5EF4-FFF2-40B4-BE49-F238E27FC236}">
                    <a16:creationId xmlns:a16="http://schemas.microsoft.com/office/drawing/2014/main" id="{01E82D3F-045C-CC4D-3F81-328EA10B8B30}"/>
                  </a:ext>
                </a:extLst>
              </p:cNvPr>
              <p:cNvSpPr txBox="1">
                <a:spLocks/>
              </p:cNvSpPr>
              <p:nvPr/>
            </p:nvSpPr>
            <p:spPr>
              <a:xfrm>
                <a:off x="6714538" y="6101704"/>
                <a:ext cx="1174216" cy="2308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Label: 88</a:t>
                </a:r>
              </a:p>
            </p:txBody>
          </p:sp>
          <p:pic>
            <p:nvPicPr>
              <p:cNvPr id="18" name="Picture 17" descr="A black background with white spots&#10;&#10;Description automatically generated">
                <a:extLst>
                  <a:ext uri="{FF2B5EF4-FFF2-40B4-BE49-F238E27FC236}">
                    <a16:creationId xmlns:a16="http://schemas.microsoft.com/office/drawing/2014/main" id="{AAF59C8F-E423-DF61-63D7-DAE0437EC863}"/>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985795" y="5322847"/>
                <a:ext cx="1288415" cy="813078"/>
              </a:xfrm>
              <a:prstGeom prst="rect">
                <a:avLst/>
              </a:prstGeom>
            </p:spPr>
          </p:pic>
          <p:sp>
            <p:nvSpPr>
              <p:cNvPr id="19" name="TextBox 18">
                <a:extLst>
                  <a:ext uri="{FF2B5EF4-FFF2-40B4-BE49-F238E27FC236}">
                    <a16:creationId xmlns:a16="http://schemas.microsoft.com/office/drawing/2014/main" id="{1F016AA3-B225-FD25-BE25-B6843055D37F}"/>
                  </a:ext>
                </a:extLst>
              </p:cNvPr>
              <p:cNvSpPr txBox="1">
                <a:spLocks/>
              </p:cNvSpPr>
              <p:nvPr/>
            </p:nvSpPr>
            <p:spPr>
              <a:xfrm>
                <a:off x="1298775" y="6104726"/>
                <a:ext cx="1164581" cy="2308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Label: 69</a:t>
                </a:r>
              </a:p>
            </p:txBody>
          </p:sp>
          <p:sp>
            <p:nvSpPr>
              <p:cNvPr id="20" name="TextBox 19">
                <a:extLst>
                  <a:ext uri="{FF2B5EF4-FFF2-40B4-BE49-F238E27FC236}">
                    <a16:creationId xmlns:a16="http://schemas.microsoft.com/office/drawing/2014/main" id="{C8D56F59-489D-D802-4A36-62753C1EB6C8}"/>
                  </a:ext>
                </a:extLst>
              </p:cNvPr>
              <p:cNvSpPr txBox="1">
                <a:spLocks/>
              </p:cNvSpPr>
              <p:nvPr/>
            </p:nvSpPr>
            <p:spPr>
              <a:xfrm>
                <a:off x="2698306" y="6304869"/>
                <a:ext cx="1040194" cy="2308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SM: </a:t>
                </a:r>
                <a:r>
                  <a:rPr lang="en-US" sz="900" b="1" dirty="0">
                    <a:solidFill>
                      <a:srgbClr val="FF0000"/>
                    </a:solidFill>
                    <a:latin typeface="Arial" panose="020B0604020202020204" pitchFamily="34" charset="0"/>
                    <a:cs typeface="Arial" panose="020B0604020202020204" pitchFamily="34" charset="0"/>
                  </a:rPr>
                  <a:t>59% </a:t>
                </a:r>
              </a:p>
            </p:txBody>
          </p:sp>
          <p:sp>
            <p:nvSpPr>
              <p:cNvPr id="21" name="TextBox 20">
                <a:extLst>
                  <a:ext uri="{FF2B5EF4-FFF2-40B4-BE49-F238E27FC236}">
                    <a16:creationId xmlns:a16="http://schemas.microsoft.com/office/drawing/2014/main" id="{8E75736D-0326-B656-F8A2-844786E15983}"/>
                  </a:ext>
                </a:extLst>
              </p:cNvPr>
              <p:cNvSpPr txBox="1">
                <a:spLocks/>
              </p:cNvSpPr>
              <p:nvPr/>
            </p:nvSpPr>
            <p:spPr>
              <a:xfrm>
                <a:off x="5405660" y="6496708"/>
                <a:ext cx="859046" cy="2308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Rank 2</a:t>
                </a:r>
              </a:p>
            </p:txBody>
          </p:sp>
          <p:pic>
            <p:nvPicPr>
              <p:cNvPr id="25" name="Picture 24" descr="A black background with white spots&#10;&#10;Description automatically generated">
                <a:extLst>
                  <a:ext uri="{FF2B5EF4-FFF2-40B4-BE49-F238E27FC236}">
                    <a16:creationId xmlns:a16="http://schemas.microsoft.com/office/drawing/2014/main" id="{182B46C0-12E9-E5B5-F58E-8DB8BD779F25}"/>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2315052" y="5324319"/>
                <a:ext cx="1288415" cy="814748"/>
              </a:xfrm>
              <a:prstGeom prst="rect">
                <a:avLst/>
              </a:prstGeom>
            </p:spPr>
          </p:pic>
          <p:sp>
            <p:nvSpPr>
              <p:cNvPr id="26" name="TextBox 25">
                <a:extLst>
                  <a:ext uri="{FF2B5EF4-FFF2-40B4-BE49-F238E27FC236}">
                    <a16:creationId xmlns:a16="http://schemas.microsoft.com/office/drawing/2014/main" id="{38F8191B-BCAB-819D-4E31-72945A84AB48}"/>
                  </a:ext>
                </a:extLst>
              </p:cNvPr>
              <p:cNvSpPr txBox="1">
                <a:spLocks/>
              </p:cNvSpPr>
              <p:nvPr/>
            </p:nvSpPr>
            <p:spPr>
              <a:xfrm>
                <a:off x="2657149" y="6106551"/>
                <a:ext cx="1122510" cy="2308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Label: 59</a:t>
                </a:r>
              </a:p>
            </p:txBody>
          </p:sp>
          <p:pic>
            <p:nvPicPr>
              <p:cNvPr id="27" name="Picture 26" descr="A group of white lights in the dark&#10;&#10;Description automatically generated">
                <a:extLst>
                  <a:ext uri="{FF2B5EF4-FFF2-40B4-BE49-F238E27FC236}">
                    <a16:creationId xmlns:a16="http://schemas.microsoft.com/office/drawing/2014/main" id="{75A66798-4C68-D3CE-6F7A-5E5003D125AF}"/>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3641802" y="5325989"/>
                <a:ext cx="1288415" cy="813078"/>
              </a:xfrm>
              <a:prstGeom prst="rect">
                <a:avLst/>
              </a:prstGeom>
            </p:spPr>
          </p:pic>
          <p:sp>
            <p:nvSpPr>
              <p:cNvPr id="28" name="TextBox 27">
                <a:extLst>
                  <a:ext uri="{FF2B5EF4-FFF2-40B4-BE49-F238E27FC236}">
                    <a16:creationId xmlns:a16="http://schemas.microsoft.com/office/drawing/2014/main" id="{DED16665-8CB9-1E8D-F02C-F1A04AA79E06}"/>
                  </a:ext>
                </a:extLst>
              </p:cNvPr>
              <p:cNvSpPr txBox="1">
                <a:spLocks/>
              </p:cNvSpPr>
              <p:nvPr/>
            </p:nvSpPr>
            <p:spPr>
              <a:xfrm>
                <a:off x="3953143" y="6094335"/>
                <a:ext cx="1184317" cy="2308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Label: 48</a:t>
                </a:r>
              </a:p>
            </p:txBody>
          </p:sp>
          <p:sp>
            <p:nvSpPr>
              <p:cNvPr id="37" name="Rectangle 36">
                <a:extLst>
                  <a:ext uri="{FF2B5EF4-FFF2-40B4-BE49-F238E27FC236}">
                    <a16:creationId xmlns:a16="http://schemas.microsoft.com/office/drawing/2014/main" id="{48F14B15-25E8-8C75-78A2-A1DBECFCD480}"/>
                  </a:ext>
                </a:extLst>
              </p:cNvPr>
              <p:cNvSpPr>
                <a:spLocks/>
              </p:cNvSpPr>
              <p:nvPr/>
            </p:nvSpPr>
            <p:spPr>
              <a:xfrm>
                <a:off x="904811" y="5265290"/>
                <a:ext cx="6817344" cy="1426012"/>
              </a:xfrm>
              <a:prstGeom prst="rect">
                <a:avLst/>
              </a:prstGeom>
              <a:noFill/>
              <a:ln w="63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a:latin typeface="Arial" panose="020B0604020202020204" pitchFamily="34" charset="0"/>
                  <a:cs typeface="Arial" panose="020B0604020202020204" pitchFamily="34" charset="0"/>
                </a:endParaRPr>
              </a:p>
            </p:txBody>
          </p:sp>
        </p:grpSp>
        <p:cxnSp>
          <p:nvCxnSpPr>
            <p:cNvPr id="38" name="Straight Arrow Connector 37">
              <a:extLst>
                <a:ext uri="{FF2B5EF4-FFF2-40B4-BE49-F238E27FC236}">
                  <a16:creationId xmlns:a16="http://schemas.microsoft.com/office/drawing/2014/main" id="{1206EAD7-D211-5425-51EB-5AFBBB6481BE}"/>
                </a:ext>
              </a:extLst>
            </p:cNvPr>
            <p:cNvCxnSpPr>
              <a:cxnSpLocks/>
            </p:cNvCxnSpPr>
            <p:nvPr/>
          </p:nvCxnSpPr>
          <p:spPr>
            <a:xfrm>
              <a:off x="7207468" y="4870001"/>
              <a:ext cx="0" cy="3952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9B218963-04D7-6AD4-49FA-CB732BDA7E74}"/>
              </a:ext>
            </a:extLst>
          </p:cNvPr>
          <p:cNvGrpSpPr/>
          <p:nvPr/>
        </p:nvGrpSpPr>
        <p:grpSpPr>
          <a:xfrm>
            <a:off x="6064346" y="1331903"/>
            <a:ext cx="1942719" cy="2196893"/>
            <a:chOff x="6064346" y="1331903"/>
            <a:chExt cx="1942719" cy="2196893"/>
          </a:xfrm>
        </p:grpSpPr>
        <p:sp>
          <p:nvSpPr>
            <p:cNvPr id="56" name="TextBox 55">
              <a:extLst>
                <a:ext uri="{FF2B5EF4-FFF2-40B4-BE49-F238E27FC236}">
                  <a16:creationId xmlns:a16="http://schemas.microsoft.com/office/drawing/2014/main" id="{01A7C440-E788-0D2A-E7DB-F7D32BFB6CAC}"/>
                </a:ext>
              </a:extLst>
            </p:cNvPr>
            <p:cNvSpPr txBox="1">
              <a:spLocks/>
            </p:cNvSpPr>
            <p:nvPr/>
          </p:nvSpPr>
          <p:spPr>
            <a:xfrm>
              <a:off x="6204069" y="1331903"/>
              <a:ext cx="1691122" cy="230832"/>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Bag of Features</a:t>
              </a:r>
            </a:p>
          </p:txBody>
        </p:sp>
        <p:grpSp>
          <p:nvGrpSpPr>
            <p:cNvPr id="57" name="Group 56">
              <a:extLst>
                <a:ext uri="{FF2B5EF4-FFF2-40B4-BE49-F238E27FC236}">
                  <a16:creationId xmlns:a16="http://schemas.microsoft.com/office/drawing/2014/main" id="{26B8C2CE-8120-6BD0-5004-93352FE1EF59}"/>
                </a:ext>
              </a:extLst>
            </p:cNvPr>
            <p:cNvGrpSpPr>
              <a:grpSpLocks/>
            </p:cNvGrpSpPr>
            <p:nvPr/>
          </p:nvGrpSpPr>
          <p:grpSpPr>
            <a:xfrm rot="16200000">
              <a:off x="6541493" y="1976281"/>
              <a:ext cx="1191540" cy="1484226"/>
              <a:chOff x="9070248" y="625971"/>
              <a:chExt cx="1024972" cy="1511455"/>
            </a:xfrm>
          </p:grpSpPr>
          <p:pic>
            <p:nvPicPr>
              <p:cNvPr id="65" name="Picture 64">
                <a:extLst>
                  <a:ext uri="{FF2B5EF4-FFF2-40B4-BE49-F238E27FC236}">
                    <a16:creationId xmlns:a16="http://schemas.microsoft.com/office/drawing/2014/main" id="{E7FD592D-A4AB-5129-5FDE-90790A235A0D}"/>
                  </a:ext>
                </a:extLst>
              </p:cNvPr>
              <p:cNvPicPr>
                <a:picLocks noChangeAspect="1"/>
              </p:cNvPicPr>
              <p:nvPr/>
            </p:nvPicPr>
            <p:blipFill rotWithShape="1">
              <a:blip r:embed="rId9"/>
              <a:srcRect l="17090" t="9693" r="17078" b="20170"/>
              <a:stretch/>
            </p:blipFill>
            <p:spPr>
              <a:xfrm rot="5400000">
                <a:off x="8839200" y="857019"/>
                <a:ext cx="1332976" cy="870879"/>
              </a:xfrm>
              <a:prstGeom prst="rect">
                <a:avLst/>
              </a:prstGeom>
            </p:spPr>
          </p:pic>
          <p:pic>
            <p:nvPicPr>
              <p:cNvPr id="66" name="Picture 65">
                <a:extLst>
                  <a:ext uri="{FF2B5EF4-FFF2-40B4-BE49-F238E27FC236}">
                    <a16:creationId xmlns:a16="http://schemas.microsoft.com/office/drawing/2014/main" id="{0A2FAE41-B5A7-FAEE-80BC-1FBE10DC042A}"/>
                  </a:ext>
                </a:extLst>
              </p:cNvPr>
              <p:cNvPicPr>
                <a:picLocks noChangeAspect="1"/>
              </p:cNvPicPr>
              <p:nvPr/>
            </p:nvPicPr>
            <p:blipFill rotWithShape="1">
              <a:blip r:embed="rId9"/>
              <a:srcRect l="17090" t="9693" r="17078" b="20170"/>
              <a:stretch/>
            </p:blipFill>
            <p:spPr>
              <a:xfrm rot="5400000">
                <a:off x="8905562" y="941120"/>
                <a:ext cx="1332976" cy="870879"/>
              </a:xfrm>
              <a:prstGeom prst="rect">
                <a:avLst/>
              </a:prstGeom>
            </p:spPr>
          </p:pic>
          <p:pic>
            <p:nvPicPr>
              <p:cNvPr id="67" name="Picture 66">
                <a:extLst>
                  <a:ext uri="{FF2B5EF4-FFF2-40B4-BE49-F238E27FC236}">
                    <a16:creationId xmlns:a16="http://schemas.microsoft.com/office/drawing/2014/main" id="{C2B38E96-31A7-867D-C1C9-1BC69FA6D69B}"/>
                  </a:ext>
                </a:extLst>
              </p:cNvPr>
              <p:cNvPicPr>
                <a:picLocks noChangeAspect="1"/>
              </p:cNvPicPr>
              <p:nvPr/>
            </p:nvPicPr>
            <p:blipFill rotWithShape="1">
              <a:blip r:embed="rId9"/>
              <a:srcRect l="17090" t="9693" r="17078" b="20170"/>
              <a:stretch/>
            </p:blipFill>
            <p:spPr>
              <a:xfrm rot="5400000">
                <a:off x="8993293" y="1035498"/>
                <a:ext cx="1332976" cy="870879"/>
              </a:xfrm>
              <a:prstGeom prst="rect">
                <a:avLst/>
              </a:prstGeom>
            </p:spPr>
          </p:pic>
        </p:grpSp>
        <p:pic>
          <p:nvPicPr>
            <p:cNvPr id="62" name="Picture 61" descr="A grey bag with a handle&#10;&#10;Description automatically generated">
              <a:extLst>
                <a:ext uri="{FF2B5EF4-FFF2-40B4-BE49-F238E27FC236}">
                  <a16:creationId xmlns:a16="http://schemas.microsoft.com/office/drawing/2014/main" id="{9976447E-B917-F876-F5F2-C644F84547FC}"/>
                </a:ext>
              </a:extLst>
            </p:cNvPr>
            <p:cNvPicPr>
              <a:picLocks noChangeAspect="1"/>
            </p:cNvPicPr>
            <p:nvPr/>
          </p:nvPicPr>
          <p:blipFill rotWithShape="1">
            <a:blip r:embed="rId10">
              <a:alphaModFix amt="20000"/>
              <a:extLst>
                <a:ext uri="{28A0092B-C50C-407E-A947-70E740481C1C}">
                  <a14:useLocalDpi xmlns:a14="http://schemas.microsoft.com/office/drawing/2010/main" val="0"/>
                </a:ext>
              </a:extLst>
            </a:blip>
            <a:srcRect l="20977" t="20288" r="20000" b="20100"/>
            <a:stretch/>
          </p:blipFill>
          <p:spPr>
            <a:xfrm>
              <a:off x="6064346" y="1566717"/>
              <a:ext cx="1942719" cy="1962079"/>
            </a:xfrm>
            <a:prstGeom prst="rect">
              <a:avLst/>
            </a:prstGeom>
          </p:spPr>
        </p:pic>
      </p:grpSp>
      <p:grpSp>
        <p:nvGrpSpPr>
          <p:cNvPr id="70" name="Group 69">
            <a:extLst>
              <a:ext uri="{FF2B5EF4-FFF2-40B4-BE49-F238E27FC236}">
                <a16:creationId xmlns:a16="http://schemas.microsoft.com/office/drawing/2014/main" id="{93D0E866-D1FF-83B2-C6FF-BB96C3FA9F7D}"/>
              </a:ext>
            </a:extLst>
          </p:cNvPr>
          <p:cNvGrpSpPr/>
          <p:nvPr/>
        </p:nvGrpSpPr>
        <p:grpSpPr>
          <a:xfrm>
            <a:off x="607666" y="1277665"/>
            <a:ext cx="7520196" cy="2269993"/>
            <a:chOff x="607666" y="1277665"/>
            <a:chExt cx="7520196" cy="2269993"/>
          </a:xfrm>
        </p:grpSpPr>
        <p:sp>
          <p:nvSpPr>
            <p:cNvPr id="40" name="Rectangle: Rounded Corners 39">
              <a:extLst>
                <a:ext uri="{FF2B5EF4-FFF2-40B4-BE49-F238E27FC236}">
                  <a16:creationId xmlns:a16="http://schemas.microsoft.com/office/drawing/2014/main" id="{9B4C1B92-807B-435E-D095-DD08AC40D9D6}"/>
                </a:ext>
              </a:extLst>
            </p:cNvPr>
            <p:cNvSpPr>
              <a:spLocks/>
            </p:cNvSpPr>
            <p:nvPr/>
          </p:nvSpPr>
          <p:spPr>
            <a:xfrm>
              <a:off x="622530" y="1308546"/>
              <a:ext cx="7505332" cy="2239112"/>
            </a:xfrm>
            <a:prstGeom prst="roundRect">
              <a:avLst>
                <a:gd name="adj" fmla="val 0"/>
              </a:avLst>
            </a:prstGeom>
            <a:noFill/>
            <a:ln w="6350"/>
          </p:spPr>
          <p:style>
            <a:lnRef idx="2">
              <a:schemeClr val="dk1"/>
            </a:lnRef>
            <a:fillRef idx="1">
              <a:schemeClr val="lt1"/>
            </a:fillRef>
            <a:effectRef idx="0">
              <a:schemeClr val="dk1"/>
            </a:effectRef>
            <a:fontRef idx="minor">
              <a:schemeClr val="dk1"/>
            </a:fontRef>
          </p:style>
          <p:txBody>
            <a:bodyPr rtlCol="0" anchor="ctr"/>
            <a:lstStyle/>
            <a:p>
              <a:pPr algn="ctr"/>
              <a:endParaRPr lang="en-US" sz="900" b="1">
                <a:latin typeface="Arial" panose="020B0604020202020204" pitchFamily="34" charset="0"/>
                <a:cs typeface="Arial" panose="020B0604020202020204" pitchFamily="34" charset="0"/>
              </a:endParaRPr>
            </a:p>
          </p:txBody>
        </p:sp>
        <p:pic>
          <p:nvPicPr>
            <p:cNvPr id="41" name="Picture 40" descr="A black background with white spots&#10;&#10;Description automatically generated">
              <a:extLst>
                <a:ext uri="{FF2B5EF4-FFF2-40B4-BE49-F238E27FC236}">
                  <a16:creationId xmlns:a16="http://schemas.microsoft.com/office/drawing/2014/main" id="{CE5645A0-E94B-2458-5938-75E54120A388}"/>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1700199" y="1597354"/>
              <a:ext cx="1288415" cy="813078"/>
            </a:xfrm>
            <a:prstGeom prst="rect">
              <a:avLst/>
            </a:prstGeom>
          </p:spPr>
        </p:pic>
        <p:sp>
          <p:nvSpPr>
            <p:cNvPr id="42" name="TextBox 41">
              <a:extLst>
                <a:ext uri="{FF2B5EF4-FFF2-40B4-BE49-F238E27FC236}">
                  <a16:creationId xmlns:a16="http://schemas.microsoft.com/office/drawing/2014/main" id="{BFF299DE-0709-522E-65D1-132588B80332}"/>
                </a:ext>
              </a:extLst>
            </p:cNvPr>
            <p:cNvSpPr txBox="1">
              <a:spLocks/>
            </p:cNvSpPr>
            <p:nvPr/>
          </p:nvSpPr>
          <p:spPr>
            <a:xfrm>
              <a:off x="1615290" y="1332591"/>
              <a:ext cx="1463203" cy="230832"/>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Label: 2B</a:t>
              </a:r>
            </a:p>
          </p:txBody>
        </p:sp>
        <p:pic>
          <p:nvPicPr>
            <p:cNvPr id="43" name="Picture 42" descr="A white and black object with a black background&#10;&#10;Description automatically generated with medium confidence">
              <a:extLst>
                <a:ext uri="{FF2B5EF4-FFF2-40B4-BE49-F238E27FC236}">
                  <a16:creationId xmlns:a16="http://schemas.microsoft.com/office/drawing/2014/main" id="{CC58D339-8010-4220-FCA0-BAF9A655BAA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01781" y="2472960"/>
              <a:ext cx="1281968" cy="813078"/>
            </a:xfrm>
            <a:prstGeom prst="rect">
              <a:avLst/>
            </a:prstGeom>
          </p:spPr>
        </p:pic>
        <p:sp>
          <p:nvSpPr>
            <p:cNvPr id="44" name="TextBox 43">
              <a:extLst>
                <a:ext uri="{FF2B5EF4-FFF2-40B4-BE49-F238E27FC236}">
                  <a16:creationId xmlns:a16="http://schemas.microsoft.com/office/drawing/2014/main" id="{F63B8631-1363-A899-7E8C-681CB16DBD61}"/>
                </a:ext>
              </a:extLst>
            </p:cNvPr>
            <p:cNvSpPr txBox="1">
              <a:spLocks/>
            </p:cNvSpPr>
            <p:nvPr/>
          </p:nvSpPr>
          <p:spPr>
            <a:xfrm>
              <a:off x="1616164" y="3248329"/>
              <a:ext cx="1463199" cy="230832"/>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Label: 76</a:t>
              </a:r>
            </a:p>
          </p:txBody>
        </p:sp>
        <p:pic>
          <p:nvPicPr>
            <p:cNvPr id="45" name="Picture 44" descr="A black background with white spots&#10;&#10;Description automatically generated">
              <a:extLst>
                <a:ext uri="{FF2B5EF4-FFF2-40B4-BE49-F238E27FC236}">
                  <a16:creationId xmlns:a16="http://schemas.microsoft.com/office/drawing/2014/main" id="{8DCC1748-A0F9-6B03-FD8C-E0A6F1CD5989}"/>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3019585" y="2475788"/>
              <a:ext cx="1288415" cy="814748"/>
            </a:xfrm>
            <a:prstGeom prst="rect">
              <a:avLst/>
            </a:prstGeom>
          </p:spPr>
        </p:pic>
        <p:sp>
          <p:nvSpPr>
            <p:cNvPr id="46" name="TextBox 45">
              <a:extLst>
                <a:ext uri="{FF2B5EF4-FFF2-40B4-BE49-F238E27FC236}">
                  <a16:creationId xmlns:a16="http://schemas.microsoft.com/office/drawing/2014/main" id="{8AFB79CB-FD6C-7E34-F2E9-17D45652C9BB}"/>
                </a:ext>
              </a:extLst>
            </p:cNvPr>
            <p:cNvSpPr txBox="1">
              <a:spLocks/>
            </p:cNvSpPr>
            <p:nvPr/>
          </p:nvSpPr>
          <p:spPr>
            <a:xfrm>
              <a:off x="2936851" y="3244080"/>
              <a:ext cx="1463199" cy="230832"/>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Label: 59</a:t>
              </a:r>
            </a:p>
          </p:txBody>
        </p:sp>
        <p:pic>
          <p:nvPicPr>
            <p:cNvPr id="47" name="Picture 46" descr="A black background with white spots&#10;&#10;Description automatically generated">
              <a:extLst>
                <a:ext uri="{FF2B5EF4-FFF2-40B4-BE49-F238E27FC236}">
                  <a16:creationId xmlns:a16="http://schemas.microsoft.com/office/drawing/2014/main" id="{4EEDE478-792D-9099-D6F6-4EA3C1A8FB52}"/>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4531988" y="1597354"/>
              <a:ext cx="1288415" cy="813078"/>
            </a:xfrm>
            <a:prstGeom prst="rect">
              <a:avLst/>
            </a:prstGeom>
          </p:spPr>
        </p:pic>
        <p:sp>
          <p:nvSpPr>
            <p:cNvPr id="48" name="TextBox 47">
              <a:extLst>
                <a:ext uri="{FF2B5EF4-FFF2-40B4-BE49-F238E27FC236}">
                  <a16:creationId xmlns:a16="http://schemas.microsoft.com/office/drawing/2014/main" id="{4266D7B6-CD59-F738-1EC8-752958C2B8B0}"/>
                </a:ext>
              </a:extLst>
            </p:cNvPr>
            <p:cNvSpPr txBox="1">
              <a:spLocks/>
            </p:cNvSpPr>
            <p:nvPr/>
          </p:nvSpPr>
          <p:spPr>
            <a:xfrm>
              <a:off x="4443438" y="1332591"/>
              <a:ext cx="1465200" cy="230832"/>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Label: 36</a:t>
              </a:r>
            </a:p>
          </p:txBody>
        </p:sp>
        <p:pic>
          <p:nvPicPr>
            <p:cNvPr id="49" name="Picture 48" descr="A black background with white spots&#10;&#10;Description automatically generated">
              <a:extLst>
                <a:ext uri="{FF2B5EF4-FFF2-40B4-BE49-F238E27FC236}">
                  <a16:creationId xmlns:a16="http://schemas.microsoft.com/office/drawing/2014/main" id="{9B9FE781-11EA-F907-BBD4-DB7240B74DE6}"/>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025221" y="1597354"/>
              <a:ext cx="1288415" cy="813078"/>
            </a:xfrm>
            <a:prstGeom prst="rect">
              <a:avLst/>
            </a:prstGeom>
          </p:spPr>
        </p:pic>
        <p:sp>
          <p:nvSpPr>
            <p:cNvPr id="50" name="TextBox 49">
              <a:extLst>
                <a:ext uri="{FF2B5EF4-FFF2-40B4-BE49-F238E27FC236}">
                  <a16:creationId xmlns:a16="http://schemas.microsoft.com/office/drawing/2014/main" id="{B6345DFA-486E-2BF4-3D7F-4A1521BE5374}"/>
                </a:ext>
              </a:extLst>
            </p:cNvPr>
            <p:cNvSpPr txBox="1">
              <a:spLocks/>
            </p:cNvSpPr>
            <p:nvPr/>
          </p:nvSpPr>
          <p:spPr>
            <a:xfrm>
              <a:off x="2936846" y="1327750"/>
              <a:ext cx="1463203" cy="230832"/>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Label: 68</a:t>
              </a:r>
            </a:p>
          </p:txBody>
        </p:sp>
        <p:pic>
          <p:nvPicPr>
            <p:cNvPr id="51" name="Picture 50" descr="A group of white lights in the dark&#10;&#10;Description automatically generated">
              <a:extLst>
                <a:ext uri="{FF2B5EF4-FFF2-40B4-BE49-F238E27FC236}">
                  <a16:creationId xmlns:a16="http://schemas.microsoft.com/office/drawing/2014/main" id="{9F2C93FE-7352-5261-5EC1-86F925DFE1EA}"/>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4519546" y="2482845"/>
              <a:ext cx="1288415" cy="813078"/>
            </a:xfrm>
            <a:prstGeom prst="rect">
              <a:avLst/>
            </a:prstGeom>
          </p:spPr>
        </p:pic>
        <p:sp>
          <p:nvSpPr>
            <p:cNvPr id="52" name="TextBox 51">
              <a:extLst>
                <a:ext uri="{FF2B5EF4-FFF2-40B4-BE49-F238E27FC236}">
                  <a16:creationId xmlns:a16="http://schemas.microsoft.com/office/drawing/2014/main" id="{0C5268D0-A5AA-446E-D8D3-A6596E23EAE8}"/>
                </a:ext>
              </a:extLst>
            </p:cNvPr>
            <p:cNvSpPr txBox="1">
              <a:spLocks/>
            </p:cNvSpPr>
            <p:nvPr/>
          </p:nvSpPr>
          <p:spPr>
            <a:xfrm>
              <a:off x="4442849" y="3248329"/>
              <a:ext cx="1463205" cy="230832"/>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Label: 48</a:t>
              </a:r>
            </a:p>
          </p:txBody>
        </p:sp>
        <p:pic>
          <p:nvPicPr>
            <p:cNvPr id="53" name="Graphic 52" descr="Database outline">
              <a:extLst>
                <a:ext uri="{FF2B5EF4-FFF2-40B4-BE49-F238E27FC236}">
                  <a16:creationId xmlns:a16="http://schemas.microsoft.com/office/drawing/2014/main" id="{ABB25398-3B81-2CA3-D0A3-019A9B9394E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68820" y="1942280"/>
              <a:ext cx="813075" cy="813075"/>
            </a:xfrm>
            <a:prstGeom prst="rect">
              <a:avLst/>
            </a:prstGeom>
          </p:spPr>
        </p:pic>
        <p:sp>
          <p:nvSpPr>
            <p:cNvPr id="54" name="TextBox 53">
              <a:extLst>
                <a:ext uri="{FF2B5EF4-FFF2-40B4-BE49-F238E27FC236}">
                  <a16:creationId xmlns:a16="http://schemas.microsoft.com/office/drawing/2014/main" id="{36C64B0B-1B80-61D0-015D-B36B35D715CD}"/>
                </a:ext>
              </a:extLst>
            </p:cNvPr>
            <p:cNvSpPr txBox="1">
              <a:spLocks/>
            </p:cNvSpPr>
            <p:nvPr/>
          </p:nvSpPr>
          <p:spPr>
            <a:xfrm>
              <a:off x="607666" y="2666659"/>
              <a:ext cx="923682" cy="369332"/>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Image Dataset</a:t>
              </a:r>
            </a:p>
          </p:txBody>
        </p:sp>
        <p:sp>
          <p:nvSpPr>
            <p:cNvPr id="55" name="TextBox 54">
              <a:extLst>
                <a:ext uri="{FF2B5EF4-FFF2-40B4-BE49-F238E27FC236}">
                  <a16:creationId xmlns:a16="http://schemas.microsoft.com/office/drawing/2014/main" id="{5A11DCDC-E4AA-B8C5-282B-C9F9C4A5E85B}"/>
                </a:ext>
              </a:extLst>
            </p:cNvPr>
            <p:cNvSpPr txBox="1">
              <a:spLocks/>
            </p:cNvSpPr>
            <p:nvPr/>
          </p:nvSpPr>
          <p:spPr>
            <a:xfrm rot="16200000">
              <a:off x="78527" y="1836001"/>
              <a:ext cx="1313979" cy="246221"/>
            </a:xfrm>
            <a:prstGeom prst="rect">
              <a:avLst/>
            </a:prstGeom>
            <a:noFill/>
          </p:spPr>
          <p:txBody>
            <a:bodyPr wrap="square" rtlCol="0">
              <a:spAutoFit/>
            </a:bodyPr>
            <a:lstStyle/>
            <a:p>
              <a:pPr algn="r"/>
              <a:r>
                <a:rPr lang="en-US" sz="1000" b="1" dirty="0">
                  <a:latin typeface="Arial" panose="020B0604020202020204" pitchFamily="34" charset="0"/>
                  <a:cs typeface="Arial" panose="020B0604020202020204" pitchFamily="34" charset="0"/>
                </a:rPr>
                <a:t>Profiling Phase</a:t>
              </a:r>
            </a:p>
          </p:txBody>
        </p:sp>
        <p:cxnSp>
          <p:nvCxnSpPr>
            <p:cNvPr id="58" name="Straight Arrow Connector 57">
              <a:extLst>
                <a:ext uri="{FF2B5EF4-FFF2-40B4-BE49-F238E27FC236}">
                  <a16:creationId xmlns:a16="http://schemas.microsoft.com/office/drawing/2014/main" id="{08DAB773-E090-D22A-F4B2-D76C0FF5A026}"/>
                </a:ext>
              </a:extLst>
            </p:cNvPr>
            <p:cNvCxnSpPr>
              <a:cxnSpLocks/>
            </p:cNvCxnSpPr>
            <p:nvPr/>
          </p:nvCxnSpPr>
          <p:spPr>
            <a:xfrm>
              <a:off x="5854670" y="2350832"/>
              <a:ext cx="23806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F79906AA-3DAA-1C4B-6D26-05351FD2A49A}"/>
                </a:ext>
              </a:extLst>
            </p:cNvPr>
            <p:cNvSpPr>
              <a:spLocks/>
            </p:cNvSpPr>
            <p:nvPr/>
          </p:nvSpPr>
          <p:spPr>
            <a:xfrm>
              <a:off x="1625981" y="1370160"/>
              <a:ext cx="4228689" cy="2123502"/>
            </a:xfrm>
            <a:prstGeom prst="rect">
              <a:avLst/>
            </a:prstGeom>
            <a:noFill/>
            <a:ln w="6350">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a:latin typeface="Arial" panose="020B0604020202020204" pitchFamily="34" charset="0"/>
                <a:cs typeface="Arial" panose="020B0604020202020204" pitchFamily="34" charset="0"/>
              </a:endParaRPr>
            </a:p>
          </p:txBody>
        </p:sp>
        <p:cxnSp>
          <p:nvCxnSpPr>
            <p:cNvPr id="60" name="Straight Connector 59">
              <a:extLst>
                <a:ext uri="{FF2B5EF4-FFF2-40B4-BE49-F238E27FC236}">
                  <a16:creationId xmlns:a16="http://schemas.microsoft.com/office/drawing/2014/main" id="{D9B39FC3-92FD-931E-B9EF-C2F3373CD07A}"/>
                </a:ext>
              </a:extLst>
            </p:cNvPr>
            <p:cNvCxnSpPr>
              <a:cxnSpLocks/>
            </p:cNvCxnSpPr>
            <p:nvPr/>
          </p:nvCxnSpPr>
          <p:spPr>
            <a:xfrm flipV="1">
              <a:off x="1357761" y="1347624"/>
              <a:ext cx="260903" cy="697428"/>
            </a:xfrm>
            <a:prstGeom prst="line">
              <a:avLst/>
            </a:prstGeom>
            <a:ln w="63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0B0631E-C444-310E-53E3-528AA14C82D3}"/>
                </a:ext>
              </a:extLst>
            </p:cNvPr>
            <p:cNvCxnSpPr>
              <a:cxnSpLocks/>
            </p:cNvCxnSpPr>
            <p:nvPr/>
          </p:nvCxnSpPr>
          <p:spPr>
            <a:xfrm>
              <a:off x="1306771" y="2687967"/>
              <a:ext cx="319211" cy="805695"/>
            </a:xfrm>
            <a:prstGeom prst="line">
              <a:avLst/>
            </a:prstGeom>
            <a:ln w="63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CA7D9E09-F702-B6DC-294E-8129C0E73AED}"/>
                </a:ext>
              </a:extLst>
            </p:cNvPr>
            <p:cNvSpPr txBox="1">
              <a:spLocks/>
            </p:cNvSpPr>
            <p:nvPr/>
          </p:nvSpPr>
          <p:spPr>
            <a:xfrm>
              <a:off x="3698553" y="1277665"/>
              <a:ext cx="1465200" cy="230832"/>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a:t>
              </a:r>
            </a:p>
          </p:txBody>
        </p:sp>
        <p:sp>
          <p:nvSpPr>
            <p:cNvPr id="64" name="TextBox 63">
              <a:extLst>
                <a:ext uri="{FF2B5EF4-FFF2-40B4-BE49-F238E27FC236}">
                  <a16:creationId xmlns:a16="http://schemas.microsoft.com/office/drawing/2014/main" id="{83770EF7-25C0-A0C3-E3F5-F4312755CCC1}"/>
                </a:ext>
              </a:extLst>
            </p:cNvPr>
            <p:cNvSpPr txBox="1">
              <a:spLocks/>
            </p:cNvSpPr>
            <p:nvPr/>
          </p:nvSpPr>
          <p:spPr>
            <a:xfrm>
              <a:off x="3697772" y="3194067"/>
              <a:ext cx="1465200" cy="230832"/>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a:t>
              </a:r>
            </a:p>
          </p:txBody>
        </p:sp>
      </p:grpSp>
      <p:grpSp>
        <p:nvGrpSpPr>
          <p:cNvPr id="75" name="Group 74">
            <a:extLst>
              <a:ext uri="{FF2B5EF4-FFF2-40B4-BE49-F238E27FC236}">
                <a16:creationId xmlns:a16="http://schemas.microsoft.com/office/drawing/2014/main" id="{AD7139C0-283B-135A-A712-8709C4D3E3ED}"/>
              </a:ext>
            </a:extLst>
          </p:cNvPr>
          <p:cNvGrpSpPr/>
          <p:nvPr/>
        </p:nvGrpSpPr>
        <p:grpSpPr>
          <a:xfrm>
            <a:off x="609240" y="3543657"/>
            <a:ext cx="7516787" cy="3283170"/>
            <a:chOff x="609240" y="3543657"/>
            <a:chExt cx="7516787" cy="3283170"/>
          </a:xfrm>
        </p:grpSpPr>
        <p:grpSp>
          <p:nvGrpSpPr>
            <p:cNvPr id="8" name="Group 7">
              <a:extLst>
                <a:ext uri="{FF2B5EF4-FFF2-40B4-BE49-F238E27FC236}">
                  <a16:creationId xmlns:a16="http://schemas.microsoft.com/office/drawing/2014/main" id="{E0BFF585-A26C-7738-C74F-D9922D2D0BD4}"/>
                </a:ext>
              </a:extLst>
            </p:cNvPr>
            <p:cNvGrpSpPr>
              <a:grpSpLocks/>
            </p:cNvGrpSpPr>
            <p:nvPr/>
          </p:nvGrpSpPr>
          <p:grpSpPr>
            <a:xfrm>
              <a:off x="1209747" y="3582966"/>
              <a:ext cx="3053807" cy="1411544"/>
              <a:chOff x="3318121" y="3163725"/>
              <a:chExt cx="2232334" cy="1031839"/>
            </a:xfrm>
          </p:grpSpPr>
          <p:pic>
            <p:nvPicPr>
              <p:cNvPr id="10" name="Picture 9" descr="A black background with white dots&#10;&#10;Description automatically generated">
                <a:extLst>
                  <a:ext uri="{FF2B5EF4-FFF2-40B4-BE49-F238E27FC236}">
                    <a16:creationId xmlns:a16="http://schemas.microsoft.com/office/drawing/2014/main" id="{22329424-0990-2D54-1971-E79B27533384}"/>
                  </a:ext>
                </a:extLst>
              </p:cNvPr>
              <p:cNvPicPr>
                <a:picLocks/>
              </p:cNvPicPr>
              <p:nvPr/>
            </p:nvPicPr>
            <p:blipFill rotWithShape="1">
              <a:blip r:embed="rId16">
                <a:extLst>
                  <a:ext uri="{28A0092B-C50C-407E-A947-70E740481C1C}">
                    <a14:useLocalDpi xmlns:a14="http://schemas.microsoft.com/office/drawing/2010/main" val="0"/>
                  </a:ext>
                </a:extLst>
              </a:blip>
              <a:srcRect l="13409"/>
              <a:stretch/>
            </p:blipFill>
            <p:spPr>
              <a:xfrm>
                <a:off x="3318121" y="3163725"/>
                <a:ext cx="1843977" cy="1031839"/>
              </a:xfrm>
              <a:prstGeom prst="rect">
                <a:avLst/>
              </a:prstGeom>
            </p:spPr>
          </p:pic>
          <p:sp>
            <p:nvSpPr>
              <p:cNvPr id="11" name="Rectangle 10">
                <a:extLst>
                  <a:ext uri="{FF2B5EF4-FFF2-40B4-BE49-F238E27FC236}">
                    <a16:creationId xmlns:a16="http://schemas.microsoft.com/office/drawing/2014/main" id="{67BDC6AA-7285-F670-9F7D-D03AB5DD6116}"/>
                  </a:ext>
                </a:extLst>
              </p:cNvPr>
              <p:cNvSpPr>
                <a:spLocks/>
              </p:cNvSpPr>
              <p:nvPr/>
            </p:nvSpPr>
            <p:spPr>
              <a:xfrm>
                <a:off x="4487586" y="3163725"/>
                <a:ext cx="1018740" cy="6359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a:latin typeface="Arial" panose="020B0604020202020204" pitchFamily="34" charset="0"/>
                  <a:cs typeface="Arial" panose="020B0604020202020204" pitchFamily="34" charset="0"/>
                </a:endParaRPr>
              </a:p>
            </p:txBody>
          </p:sp>
          <p:pic>
            <p:nvPicPr>
              <p:cNvPr id="12" name="Picture 11" descr="A black background with white dots&#10;&#10;Description automatically generated">
                <a:extLst>
                  <a:ext uri="{FF2B5EF4-FFF2-40B4-BE49-F238E27FC236}">
                    <a16:creationId xmlns:a16="http://schemas.microsoft.com/office/drawing/2014/main" id="{BDA99785-D3D6-2279-5417-6DE38B2A2F0F}"/>
                  </a:ext>
                </a:extLst>
              </p:cNvPr>
              <p:cNvPicPr>
                <a:picLocks noChangeAspect="1"/>
              </p:cNvPicPr>
              <p:nvPr/>
            </p:nvPicPr>
            <p:blipFill rotWithShape="1">
              <a:blip r:embed="rId16">
                <a:extLst>
                  <a:ext uri="{28A0092B-C50C-407E-A947-70E740481C1C}">
                    <a14:useLocalDpi xmlns:a14="http://schemas.microsoft.com/office/drawing/2010/main" val="0"/>
                  </a:ext>
                </a:extLst>
              </a:blip>
              <a:srcRect l="59054" t="18202" r="11740" b="50362"/>
              <a:stretch/>
            </p:blipFill>
            <p:spPr>
              <a:xfrm rot="567566">
                <a:off x="4655514" y="3246056"/>
                <a:ext cx="894941" cy="537716"/>
              </a:xfrm>
              <a:prstGeom prst="rect">
                <a:avLst/>
              </a:prstGeom>
            </p:spPr>
          </p:pic>
        </p:grpSp>
        <p:pic>
          <p:nvPicPr>
            <p:cNvPr id="13" name="Picture 12" descr="A black background with white dots&#10;&#10;Description automatically generated">
              <a:extLst>
                <a:ext uri="{FF2B5EF4-FFF2-40B4-BE49-F238E27FC236}">
                  <a16:creationId xmlns:a16="http://schemas.microsoft.com/office/drawing/2014/main" id="{36C6A8C3-4074-A46D-B49E-5321D88E0530}"/>
                </a:ext>
              </a:extLst>
            </p:cNvPr>
            <p:cNvPicPr>
              <a:picLocks noChangeAspect="1"/>
            </p:cNvPicPr>
            <p:nvPr/>
          </p:nvPicPr>
          <p:blipFill rotWithShape="1">
            <a:blip r:embed="rId16">
              <a:extLst>
                <a:ext uri="{28A0092B-C50C-407E-A947-70E740481C1C}">
                  <a14:useLocalDpi xmlns:a14="http://schemas.microsoft.com/office/drawing/2010/main" val="0"/>
                </a:ext>
              </a:extLst>
            </a:blip>
            <a:srcRect l="59054" t="18202" r="11740" b="50362"/>
            <a:stretch/>
          </p:blipFill>
          <p:spPr>
            <a:xfrm>
              <a:off x="4860005" y="3935425"/>
              <a:ext cx="1622391" cy="974797"/>
            </a:xfrm>
            <a:prstGeom prst="rect">
              <a:avLst/>
            </a:prstGeom>
          </p:spPr>
        </p:pic>
        <p:sp>
          <p:nvSpPr>
            <p:cNvPr id="22" name="TextBox 21">
              <a:extLst>
                <a:ext uri="{FF2B5EF4-FFF2-40B4-BE49-F238E27FC236}">
                  <a16:creationId xmlns:a16="http://schemas.microsoft.com/office/drawing/2014/main" id="{D692644C-EC42-A709-050A-B5C787C5C00C}"/>
                </a:ext>
              </a:extLst>
            </p:cNvPr>
            <p:cNvSpPr txBox="1">
              <a:spLocks/>
            </p:cNvSpPr>
            <p:nvPr/>
          </p:nvSpPr>
          <p:spPr>
            <a:xfrm>
              <a:off x="4919932" y="3661477"/>
              <a:ext cx="1498921" cy="230832"/>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Query Image</a:t>
              </a:r>
            </a:p>
          </p:txBody>
        </p:sp>
        <p:sp>
          <p:nvSpPr>
            <p:cNvPr id="24" name="TextBox 23">
              <a:extLst>
                <a:ext uri="{FF2B5EF4-FFF2-40B4-BE49-F238E27FC236}">
                  <a16:creationId xmlns:a16="http://schemas.microsoft.com/office/drawing/2014/main" id="{DADA46CD-4104-C0D2-4D25-80F2BE469EBC}"/>
                </a:ext>
              </a:extLst>
            </p:cNvPr>
            <p:cNvSpPr txBox="1">
              <a:spLocks/>
            </p:cNvSpPr>
            <p:nvPr/>
          </p:nvSpPr>
          <p:spPr>
            <a:xfrm rot="16200000">
              <a:off x="239267" y="3985193"/>
              <a:ext cx="986167" cy="246221"/>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Attack Phase</a:t>
              </a:r>
            </a:p>
          </p:txBody>
        </p:sp>
        <p:sp>
          <p:nvSpPr>
            <p:cNvPr id="29" name="TextBox 28">
              <a:extLst>
                <a:ext uri="{FF2B5EF4-FFF2-40B4-BE49-F238E27FC236}">
                  <a16:creationId xmlns:a16="http://schemas.microsoft.com/office/drawing/2014/main" id="{7F6DBE41-0CD8-D56F-B71F-96A81746BF1A}"/>
                </a:ext>
              </a:extLst>
            </p:cNvPr>
            <p:cNvSpPr txBox="1">
              <a:spLocks/>
            </p:cNvSpPr>
            <p:nvPr/>
          </p:nvSpPr>
          <p:spPr>
            <a:xfrm>
              <a:off x="802594" y="4976243"/>
              <a:ext cx="3740577" cy="230832"/>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Image Processing and cropping</a:t>
              </a:r>
            </a:p>
          </p:txBody>
        </p:sp>
        <p:cxnSp>
          <p:nvCxnSpPr>
            <p:cNvPr id="32" name="Straight Connector 31">
              <a:extLst>
                <a:ext uri="{FF2B5EF4-FFF2-40B4-BE49-F238E27FC236}">
                  <a16:creationId xmlns:a16="http://schemas.microsoft.com/office/drawing/2014/main" id="{AF32436A-F6A4-FB38-9533-4BB5CC0489D0}"/>
                </a:ext>
              </a:extLst>
            </p:cNvPr>
            <p:cNvCxnSpPr>
              <a:cxnSpLocks/>
            </p:cNvCxnSpPr>
            <p:nvPr/>
          </p:nvCxnSpPr>
          <p:spPr>
            <a:xfrm>
              <a:off x="4308000" y="3832713"/>
              <a:ext cx="552005" cy="97799"/>
            </a:xfrm>
            <a:prstGeom prst="line">
              <a:avLst/>
            </a:prstGeom>
            <a:ln w="63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E5B1DE3-9306-BC58-568C-B82BA2A8A00F}"/>
                </a:ext>
              </a:extLst>
            </p:cNvPr>
            <p:cNvCxnSpPr>
              <a:cxnSpLocks/>
            </p:cNvCxnSpPr>
            <p:nvPr/>
          </p:nvCxnSpPr>
          <p:spPr>
            <a:xfrm>
              <a:off x="4203186" y="4534502"/>
              <a:ext cx="679970" cy="323916"/>
            </a:xfrm>
            <a:prstGeom prst="line">
              <a:avLst/>
            </a:prstGeom>
            <a:ln w="63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8" name="Rectangle: Rounded Corners 67">
              <a:extLst>
                <a:ext uri="{FF2B5EF4-FFF2-40B4-BE49-F238E27FC236}">
                  <a16:creationId xmlns:a16="http://schemas.microsoft.com/office/drawing/2014/main" id="{EB9243C6-4181-D727-A1F9-910A9D410A74}"/>
                </a:ext>
              </a:extLst>
            </p:cNvPr>
            <p:cNvSpPr>
              <a:spLocks/>
            </p:cNvSpPr>
            <p:nvPr/>
          </p:nvSpPr>
          <p:spPr>
            <a:xfrm>
              <a:off x="620695" y="3543657"/>
              <a:ext cx="7505332" cy="3283170"/>
            </a:xfrm>
            <a:prstGeom prst="roundRect">
              <a:avLst>
                <a:gd name="adj" fmla="val 0"/>
              </a:avLst>
            </a:prstGeom>
            <a:noFill/>
            <a:ln w="6350"/>
          </p:spPr>
          <p:style>
            <a:lnRef idx="2">
              <a:schemeClr val="dk1"/>
            </a:lnRef>
            <a:fillRef idx="1">
              <a:schemeClr val="lt1"/>
            </a:fillRef>
            <a:effectRef idx="0">
              <a:schemeClr val="dk1"/>
            </a:effectRef>
            <a:fontRef idx="minor">
              <a:schemeClr val="dk1"/>
            </a:fontRef>
          </p:style>
          <p:txBody>
            <a:bodyPr rtlCol="0" anchor="ctr"/>
            <a:lstStyle/>
            <a:p>
              <a:pPr algn="ctr"/>
              <a:endParaRPr lang="en-US" sz="900" b="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4312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E275E-ED6B-53D0-7CC7-A0DD5E36D2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49D8DF-41BB-7936-BF8C-EA230BACE2E7}"/>
              </a:ext>
            </a:extLst>
          </p:cNvPr>
          <p:cNvSpPr>
            <a:spLocks noGrp="1"/>
          </p:cNvSpPr>
          <p:nvPr>
            <p:ph type="title"/>
          </p:nvPr>
        </p:nvSpPr>
        <p:spPr/>
        <p:txBody>
          <a:bodyPr/>
          <a:lstStyle/>
          <a:p>
            <a:r>
              <a:rPr lang="en-US" dirty="0"/>
              <a:t>C17 circuit</a:t>
            </a:r>
          </a:p>
        </p:txBody>
      </p:sp>
      <p:pic>
        <p:nvPicPr>
          <p:cNvPr id="9" name="Content Placeholder 8" descr="A screenshot of a computer program&#10;&#10;Description automatically generated">
            <a:extLst>
              <a:ext uri="{FF2B5EF4-FFF2-40B4-BE49-F238E27FC236}">
                <a16:creationId xmlns:a16="http://schemas.microsoft.com/office/drawing/2014/main" id="{01689B45-1BC9-7806-3D84-432F69C657F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6526" y="1365119"/>
            <a:ext cx="4484269" cy="2806947"/>
          </a:xfrm>
        </p:spPr>
      </p:pic>
      <p:pic>
        <p:nvPicPr>
          <p:cNvPr id="11" name="Picture 10" descr="A screenshot of a computer screen&#10;&#10;Description automatically generated">
            <a:extLst>
              <a:ext uri="{FF2B5EF4-FFF2-40B4-BE49-F238E27FC236}">
                <a16:creationId xmlns:a16="http://schemas.microsoft.com/office/drawing/2014/main" id="{3C79F3EA-425C-9A78-6551-3FDDD4E2D8CE}"/>
              </a:ext>
            </a:extLst>
          </p:cNvPr>
          <p:cNvPicPr>
            <a:picLocks noChangeAspect="1"/>
          </p:cNvPicPr>
          <p:nvPr/>
        </p:nvPicPr>
        <p:blipFill rotWithShape="1">
          <a:blip r:embed="rId4">
            <a:extLst>
              <a:ext uri="{28A0092B-C50C-407E-A947-70E740481C1C}">
                <a14:useLocalDpi xmlns:a14="http://schemas.microsoft.com/office/drawing/2010/main" val="0"/>
              </a:ext>
            </a:extLst>
          </a:blip>
          <a:srcRect l="1707" r="1"/>
          <a:stretch/>
        </p:blipFill>
        <p:spPr>
          <a:xfrm>
            <a:off x="806526" y="4172066"/>
            <a:ext cx="4484269" cy="2572686"/>
          </a:xfrm>
          <a:prstGeom prst="rect">
            <a:avLst/>
          </a:prstGeom>
        </p:spPr>
      </p:pic>
      <p:sp>
        <p:nvSpPr>
          <p:cNvPr id="4" name="Picture Placeholder 3">
            <a:extLst>
              <a:ext uri="{FF2B5EF4-FFF2-40B4-BE49-F238E27FC236}">
                <a16:creationId xmlns:a16="http://schemas.microsoft.com/office/drawing/2014/main" id="{69BA551F-7E87-7712-8373-18A68F768126}"/>
              </a:ext>
            </a:extLst>
          </p:cNvPr>
          <p:cNvSpPr>
            <a:spLocks noGrp="1"/>
          </p:cNvSpPr>
          <p:nvPr>
            <p:ph type="pic" sz="quarter" idx="10"/>
          </p:nvPr>
        </p:nvSpPr>
        <p:spPr>
          <a:xfrm>
            <a:off x="5771626" y="1549714"/>
            <a:ext cx="5677034" cy="4421878"/>
          </a:xfrm>
        </p:spPr>
        <p:txBody>
          <a:bodyPr/>
          <a:lstStyle/>
          <a:p>
            <a:r>
              <a:rPr lang="en-US" dirty="0"/>
              <a:t>C17 is part of ISCAS85 benchmark suite</a:t>
            </a:r>
          </a:p>
          <a:p>
            <a:r>
              <a:rPr lang="en-US" dirty="0"/>
              <a:t>6 gates -&gt; 81 block UC design</a:t>
            </a:r>
          </a:p>
          <a:p>
            <a:r>
              <a:rPr lang="en-US" dirty="0"/>
              <a:t>Divide and Conquer – 2 inputs that lead to the first U block</a:t>
            </a:r>
          </a:p>
          <a:p>
            <a:r>
              <a:rPr lang="en-US" dirty="0"/>
              <a:t>Blocks of interest: 10X, 6Y and 1 U</a:t>
            </a:r>
          </a:p>
          <a:p>
            <a:r>
              <a:rPr lang="en-US" dirty="0"/>
              <a:t>Metric used: Success Rate</a:t>
            </a:r>
          </a:p>
          <a:p>
            <a:r>
              <a:rPr lang="en-US" b="1" dirty="0"/>
              <a:t>Success rate using only 6 images – 100%</a:t>
            </a:r>
          </a:p>
          <a:p>
            <a:pPr marL="0" indent="0">
              <a:buNone/>
            </a:pPr>
            <a:endParaRPr lang="en-US" dirty="0"/>
          </a:p>
        </p:txBody>
      </p:sp>
    </p:spTree>
    <p:extLst>
      <p:ext uri="{BB962C8B-B14F-4D97-AF65-F5344CB8AC3E}">
        <p14:creationId xmlns:p14="http://schemas.microsoft.com/office/powerpoint/2010/main" val="32590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085C-44AF-8D79-1EDE-54464BCBA3B9}"/>
              </a:ext>
            </a:extLst>
          </p:cNvPr>
          <p:cNvSpPr>
            <a:spLocks noGrp="1"/>
          </p:cNvSpPr>
          <p:nvPr>
            <p:ph type="title"/>
          </p:nvPr>
        </p:nvSpPr>
        <p:spPr>
          <a:xfrm>
            <a:off x="609600" y="363090"/>
            <a:ext cx="10972800" cy="800100"/>
          </a:xfrm>
        </p:spPr>
        <p:txBody>
          <a:bodyPr anchor="b">
            <a:normAutofit/>
          </a:bodyPr>
          <a:lstStyle/>
          <a:p>
            <a:r>
              <a:rPr lang="en-US" dirty="0"/>
              <a:t>Conclusion </a:t>
            </a:r>
          </a:p>
        </p:txBody>
      </p:sp>
      <p:graphicFrame>
        <p:nvGraphicFramePr>
          <p:cNvPr id="8" name="Content Placeholder 4">
            <a:extLst>
              <a:ext uri="{FF2B5EF4-FFF2-40B4-BE49-F238E27FC236}">
                <a16:creationId xmlns:a16="http://schemas.microsoft.com/office/drawing/2014/main" id="{A135E95B-2EDB-AB1B-7E78-C5BE61366D03}"/>
              </a:ext>
            </a:extLst>
          </p:cNvPr>
          <p:cNvGraphicFramePr>
            <a:graphicFrameLocks noGrp="1"/>
          </p:cNvGraphicFramePr>
          <p:nvPr>
            <p:ph type="tbl" sz="quarter" idx="16"/>
            <p:extLst>
              <p:ext uri="{D42A27DB-BD31-4B8C-83A1-F6EECF244321}">
                <p14:modId xmlns:p14="http://schemas.microsoft.com/office/powerpoint/2010/main" val="2852555349"/>
              </p:ext>
            </p:extLst>
          </p:nvPr>
        </p:nvGraphicFramePr>
        <p:xfrm>
          <a:off x="-714003" y="1746708"/>
          <a:ext cx="10972801" cy="4183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41026C5-A1C8-95E9-BFDC-0B05A3D9F56B}"/>
              </a:ext>
            </a:extLst>
          </p:cNvPr>
          <p:cNvSpPr txBox="1"/>
          <p:nvPr/>
        </p:nvSpPr>
        <p:spPr>
          <a:xfrm>
            <a:off x="762000" y="6214763"/>
            <a:ext cx="9090212" cy="560294"/>
          </a:xfrm>
          <a:prstGeom prst="rect">
            <a:avLst/>
          </a:prstGeom>
          <a:noFill/>
        </p:spPr>
        <p:txBody>
          <a:bodyPr wrap="square" rtlCol="0">
            <a:noAutofit/>
          </a:bodyPr>
          <a:lstStyle/>
          <a:p>
            <a:r>
              <a:rPr lang="en-US" sz="1050" dirty="0"/>
              <a:t>[1] </a:t>
            </a:r>
            <a:r>
              <a:rPr lang="en-US" sz="1050" b="0" i="0" dirty="0" err="1">
                <a:solidFill>
                  <a:srgbClr val="222222"/>
                </a:solidFill>
                <a:effectLst/>
                <a:latin typeface="Arial" panose="020B0604020202020204" pitchFamily="34" charset="0"/>
              </a:rPr>
              <a:t>Disser</a:t>
            </a:r>
            <a:r>
              <a:rPr lang="en-US" sz="1050" b="0" i="0" dirty="0">
                <a:solidFill>
                  <a:srgbClr val="222222"/>
                </a:solidFill>
                <a:effectLst/>
                <a:latin typeface="Arial" panose="020B0604020202020204" pitchFamily="34" charset="0"/>
              </a:rPr>
              <a:t>, Y. et al., Breaking the Size Barrier: Universal Circuits meet Lookup Tables. In </a:t>
            </a:r>
            <a:r>
              <a:rPr lang="en-US" sz="1050" b="0" i="1" dirty="0">
                <a:solidFill>
                  <a:srgbClr val="222222"/>
                </a:solidFill>
                <a:effectLst/>
                <a:latin typeface="Arial" panose="020B0604020202020204" pitchFamily="34" charset="0"/>
              </a:rPr>
              <a:t>International Conference on the Theory and Application of Cryptology and Information Security</a:t>
            </a:r>
            <a:r>
              <a:rPr lang="en-US" sz="1050" b="0" i="0" dirty="0">
                <a:solidFill>
                  <a:srgbClr val="222222"/>
                </a:solidFill>
                <a:effectLst/>
                <a:latin typeface="Arial" panose="020B0604020202020204" pitchFamily="34" charset="0"/>
              </a:rPr>
              <a:t> 2023</a:t>
            </a:r>
            <a:endParaRPr lang="en-US" sz="1050" dirty="0"/>
          </a:p>
        </p:txBody>
      </p:sp>
      <p:pic>
        <p:nvPicPr>
          <p:cNvPr id="4" name="Picture 3" descr="A qr code on a white background&#10;&#10;Description automatically generated">
            <a:extLst>
              <a:ext uri="{FF2B5EF4-FFF2-40B4-BE49-F238E27FC236}">
                <a16:creationId xmlns:a16="http://schemas.microsoft.com/office/drawing/2014/main" id="{F7328C6E-F663-1BFE-AD28-6C1D46D1E6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04727" y="2263314"/>
            <a:ext cx="1865327" cy="1865327"/>
          </a:xfrm>
          <a:prstGeom prst="rect">
            <a:avLst/>
          </a:prstGeom>
        </p:spPr>
      </p:pic>
      <p:sp>
        <p:nvSpPr>
          <p:cNvPr id="5" name="TextBox 4">
            <a:extLst>
              <a:ext uri="{FF2B5EF4-FFF2-40B4-BE49-F238E27FC236}">
                <a16:creationId xmlns:a16="http://schemas.microsoft.com/office/drawing/2014/main" id="{F85E55DF-AE21-D181-59C7-DC0595D0C6A6}"/>
              </a:ext>
            </a:extLst>
          </p:cNvPr>
          <p:cNvSpPr txBox="1"/>
          <p:nvPr/>
        </p:nvSpPr>
        <p:spPr>
          <a:xfrm>
            <a:off x="9371245" y="4843319"/>
            <a:ext cx="2132290" cy="1088874"/>
          </a:xfrm>
          <a:prstGeom prst="rect">
            <a:avLst/>
          </a:prstGeom>
          <a:noFill/>
        </p:spPr>
        <p:txBody>
          <a:bodyPr wrap="none" rtlCol="0">
            <a:noAutofit/>
          </a:bodyPr>
          <a:lstStyle/>
          <a:p>
            <a:pPr lvl="0" algn="ctr">
              <a:defRPr cap="all"/>
            </a:pPr>
            <a:r>
              <a:rPr lang="en-US" b="1" dirty="0"/>
              <a:t>Scan for </a:t>
            </a:r>
          </a:p>
          <a:p>
            <a:pPr lvl="0" algn="ctr">
              <a:defRPr cap="all"/>
            </a:pPr>
            <a:r>
              <a:rPr lang="en-US" b="1" dirty="0"/>
              <a:t>The paper</a:t>
            </a:r>
            <a:endParaRPr lang="en-US" sz="1600" b="1" dirty="0"/>
          </a:p>
        </p:txBody>
      </p:sp>
    </p:spTree>
    <p:extLst>
      <p:ext uri="{BB962C8B-B14F-4D97-AF65-F5344CB8AC3E}">
        <p14:creationId xmlns:p14="http://schemas.microsoft.com/office/powerpoint/2010/main" val="1876583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F296B1-3E1F-6B3A-B6A0-3E747E42EAA7}"/>
              </a:ext>
            </a:extLst>
          </p:cNvPr>
          <p:cNvSpPr txBox="1"/>
          <p:nvPr/>
        </p:nvSpPr>
        <p:spPr>
          <a:xfrm>
            <a:off x="4010025" y="4914900"/>
            <a:ext cx="4423028" cy="1088874"/>
          </a:xfrm>
          <a:prstGeom prst="rect">
            <a:avLst/>
          </a:prstGeom>
          <a:noFill/>
        </p:spPr>
        <p:txBody>
          <a:bodyPr wrap="none" rtlCol="0">
            <a:noAutofit/>
          </a:bodyPr>
          <a:lstStyle/>
          <a:p>
            <a:pPr lvl="0" algn="ctr">
              <a:defRPr cap="all"/>
            </a:pPr>
            <a:r>
              <a:rPr lang="en-US" sz="1600" b="1" dirty="0">
                <a:hlinkClick r:id="rId2"/>
              </a:rPr>
              <a:t>Dmmehta2@wpi.edu</a:t>
            </a:r>
            <a:endParaRPr lang="en-US" sz="1600" b="1" dirty="0"/>
          </a:p>
          <a:p>
            <a:pPr lvl="0" algn="ctr">
              <a:defRPr cap="all"/>
            </a:pPr>
            <a:endParaRPr lang="en-US" sz="1600" b="1" dirty="0"/>
          </a:p>
          <a:p>
            <a:pPr lvl="0" algn="ctr">
              <a:defRPr cap="all"/>
            </a:pPr>
            <a:r>
              <a:rPr lang="en-US" sz="1600" b="1" dirty="0" err="1"/>
              <a:t>mehta</a:t>
            </a:r>
            <a:r>
              <a:rPr lang="en-US" sz="1600" b="1" dirty="0"/>
              <a:t>-dev</a:t>
            </a:r>
          </a:p>
        </p:txBody>
      </p:sp>
      <p:sp>
        <p:nvSpPr>
          <p:cNvPr id="4" name="TextBox 3">
            <a:extLst>
              <a:ext uri="{FF2B5EF4-FFF2-40B4-BE49-F238E27FC236}">
                <a16:creationId xmlns:a16="http://schemas.microsoft.com/office/drawing/2014/main" id="{FAE99749-0E53-54A8-6DF9-3A04CEB17308}"/>
              </a:ext>
            </a:extLst>
          </p:cNvPr>
          <p:cNvSpPr txBox="1"/>
          <p:nvPr/>
        </p:nvSpPr>
        <p:spPr>
          <a:xfrm>
            <a:off x="2376487" y="1428750"/>
            <a:ext cx="7439025" cy="3486150"/>
          </a:xfrm>
          <a:prstGeom prst="rect">
            <a:avLst/>
          </a:prstGeom>
          <a:noFill/>
        </p:spPr>
        <p:txBody>
          <a:bodyPr wrap="square" rtlCol="0">
            <a:noAutofit/>
          </a:bodyPr>
          <a:lstStyle/>
          <a:p>
            <a:pPr algn="ctr"/>
            <a:r>
              <a:rPr lang="en-US" sz="6600" dirty="0"/>
              <a:t>Thank you</a:t>
            </a:r>
          </a:p>
        </p:txBody>
      </p:sp>
      <p:pic>
        <p:nvPicPr>
          <p:cNvPr id="5" name="Picture 4" descr="A qr code on a white background&#10;&#10;Description automatically generated">
            <a:extLst>
              <a:ext uri="{FF2B5EF4-FFF2-40B4-BE49-F238E27FC236}">
                <a16:creationId xmlns:a16="http://schemas.microsoft.com/office/drawing/2014/main" id="{DE760C8D-D488-0114-2FAC-CA238C01C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3335" y="2796714"/>
            <a:ext cx="1865327" cy="1865327"/>
          </a:xfrm>
          <a:prstGeom prst="rect">
            <a:avLst/>
          </a:prstGeom>
        </p:spPr>
      </p:pic>
      <p:pic>
        <p:nvPicPr>
          <p:cNvPr id="8" name="Graphic 7" descr="Envelope outline">
            <a:extLst>
              <a:ext uri="{FF2B5EF4-FFF2-40B4-BE49-F238E27FC236}">
                <a16:creationId xmlns:a16="http://schemas.microsoft.com/office/drawing/2014/main" id="{8C877ACD-A140-EB03-89B4-9B594A5F3C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62462" y="4833491"/>
            <a:ext cx="505718" cy="505718"/>
          </a:xfrm>
          <a:prstGeom prst="rect">
            <a:avLst/>
          </a:prstGeom>
        </p:spPr>
      </p:pic>
      <p:pic>
        <p:nvPicPr>
          <p:cNvPr id="10" name="Picture 9">
            <a:extLst>
              <a:ext uri="{FF2B5EF4-FFF2-40B4-BE49-F238E27FC236}">
                <a16:creationId xmlns:a16="http://schemas.microsoft.com/office/drawing/2014/main" id="{4C9D8D52-3508-AFF6-D6BA-0B1469AAAF25}"/>
              </a:ext>
            </a:extLst>
          </p:cNvPr>
          <p:cNvPicPr>
            <a:picLocks noChangeAspect="1"/>
          </p:cNvPicPr>
          <p:nvPr/>
        </p:nvPicPr>
        <p:blipFill>
          <a:blip r:embed="rId6"/>
          <a:stretch>
            <a:fillRect/>
          </a:stretch>
        </p:blipFill>
        <p:spPr>
          <a:xfrm>
            <a:off x="5221377" y="5435971"/>
            <a:ext cx="297906" cy="290066"/>
          </a:xfrm>
          <a:prstGeom prst="rect">
            <a:avLst/>
          </a:prstGeom>
        </p:spPr>
      </p:pic>
    </p:spTree>
    <p:extLst>
      <p:ext uri="{BB962C8B-B14F-4D97-AF65-F5344CB8AC3E}">
        <p14:creationId xmlns:p14="http://schemas.microsoft.com/office/powerpoint/2010/main" val="25059373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PI-White">
  <a:themeElements>
    <a:clrScheme name="Custom 56">
      <a:dk1>
        <a:sysClr val="windowText" lastClr="000000"/>
      </a:dk1>
      <a:lt1>
        <a:sysClr val="window" lastClr="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solidFill>
        <a:ln w="12700" cap="sq" algn="ctr">
          <a:solidFill>
            <a:schemeClr val="tx2"/>
          </a:solidFill>
          <a:miter lim="800000"/>
          <a:headEnd/>
          <a:tailEnd/>
        </a:ln>
        <a:effectLst/>
      </a:spPr>
      <a:bodyPr wrap="none" anchor="ctr"/>
      <a:lstStyle>
        <a:defPPr algn="ctr">
          <a:defRPr sz="1600" dirty="0" smtClean="0">
            <a:solidFill>
              <a:schemeClr val="bg1"/>
            </a:solidFill>
            <a:latin typeface="+mn-lt"/>
          </a:defRPr>
        </a:defPPr>
      </a:lstStyle>
    </a:spDef>
    <a:txDef>
      <a:spPr>
        <a:noFill/>
      </a:spPr>
      <a:bodyPr wrap="none" rtlCol="0">
        <a:noAutofit/>
      </a:bodyPr>
      <a:lstStyle>
        <a:defPPr algn="ctr">
          <a:defRPr sz="1600" dirty="0" err="1" smtClean="0"/>
        </a:defPPr>
      </a:lstStyle>
    </a:txDef>
  </a:objectDefaults>
  <a:extraClrSchemeLst/>
  <a:extLst>
    <a:ext uri="{05A4C25C-085E-4340-85A3-A5531E510DB2}">
      <thm15:themeFamily xmlns:thm15="http://schemas.microsoft.com/office/thememl/2012/main" name="WPI_University_Powerpointtemplate_wide" id="{9C2DA543-CD7E-4A5E-AD34-4D91D35A4DE4}" vid="{C6AD18C4-18DF-4131-AC4D-F1EFF5ED71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FD3E8D7F3D2F4CA26D079B218EEDE2" ma:contentTypeVersion="16" ma:contentTypeDescription="Create a new document." ma:contentTypeScope="" ma:versionID="4e9b13e486542960416a1a1c97aa6e39">
  <xsd:schema xmlns:xsd="http://www.w3.org/2001/XMLSchema" xmlns:xs="http://www.w3.org/2001/XMLSchema" xmlns:p="http://schemas.microsoft.com/office/2006/metadata/properties" xmlns:ns3="761e3c8f-fe10-4820-b5b0-4a5635323f78" xmlns:ns4="9c1120ee-518c-40f2-a1a1-b964d22dc037" targetNamespace="http://schemas.microsoft.com/office/2006/metadata/properties" ma:root="true" ma:fieldsID="e1d84072b2817d3f2324e9eacdf92188" ns3:_="" ns4:_="">
    <xsd:import namespace="761e3c8f-fe10-4820-b5b0-4a5635323f78"/>
    <xsd:import namespace="9c1120ee-518c-40f2-a1a1-b964d22dc03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1e3c8f-fe10-4820-b5b0-4a5635323f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1120ee-518c-40f2-a1a1-b964d22dc03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61e3c8f-fe10-4820-b5b0-4a5635323f78" xsi:nil="true"/>
  </documentManagement>
</p:properties>
</file>

<file path=customXml/itemProps1.xml><?xml version="1.0" encoding="utf-8"?>
<ds:datastoreItem xmlns:ds="http://schemas.openxmlformats.org/officeDocument/2006/customXml" ds:itemID="{F6A22141-42F3-485B-A309-62A826DD85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1e3c8f-fe10-4820-b5b0-4a5635323f78"/>
    <ds:schemaRef ds:uri="9c1120ee-518c-40f2-a1a1-b964d22dc0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4F5F02-27DA-4044-9938-823254B3B9B8}">
  <ds:schemaRefs>
    <ds:schemaRef ds:uri="http://schemas.microsoft.com/sharepoint/v3/contenttype/forms"/>
  </ds:schemaRefs>
</ds:datastoreItem>
</file>

<file path=customXml/itemProps3.xml><?xml version="1.0" encoding="utf-8"?>
<ds:datastoreItem xmlns:ds="http://schemas.openxmlformats.org/officeDocument/2006/customXml" ds:itemID="{080FDD8E-57BC-4040-B546-D489E3262B12}">
  <ds:schemaRefs>
    <ds:schemaRef ds:uri="http://purl.org/dc/terms/"/>
    <ds:schemaRef ds:uri="http://schemas.microsoft.com/office/infopath/2007/PartnerControls"/>
    <ds:schemaRef ds:uri="http://schemas.microsoft.com/office/2006/documentManagement/types"/>
    <ds:schemaRef ds:uri="http://purl.org/dc/elements/1.1/"/>
    <ds:schemaRef ds:uri="http://www.w3.org/XML/1998/namespace"/>
    <ds:schemaRef ds:uri="761e3c8f-fe10-4820-b5b0-4a5635323f78"/>
    <ds:schemaRef ds:uri="9c1120ee-518c-40f2-a1a1-b964d22dc037"/>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University-Powerpoint-Templates</Template>
  <TotalTime>5045</TotalTime>
  <Words>956</Words>
  <Application>Microsoft Macintosh PowerPoint</Application>
  <PresentationFormat>Widescreen</PresentationFormat>
  <Paragraphs>125</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Courier New</vt:lpstr>
      <vt:lpstr>Times New Roman</vt:lpstr>
      <vt:lpstr>Verdana</vt:lpstr>
      <vt:lpstr>Wingdings</vt:lpstr>
      <vt:lpstr>WPI-White</vt:lpstr>
      <vt:lpstr>Idea</vt:lpstr>
      <vt:lpstr>Universal Circuits </vt:lpstr>
      <vt:lpstr>Attack Approach</vt:lpstr>
      <vt:lpstr>Experimental Setup</vt:lpstr>
      <vt:lpstr>Revealing the Configuration Bit</vt:lpstr>
      <vt:lpstr>C17 circuit</vt:lpstr>
      <vt:lpstr>Conclusion </vt:lpstr>
      <vt:lpstr>PowerPoint Presentation</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shades of UC: Photonic side-channel analysis of Universal Circuit </dc:title>
  <dc:creator>Mehta, Dev Manish</dc:creator>
  <cp:lastModifiedBy>Ganji, Fatemeh</cp:lastModifiedBy>
  <cp:revision>6</cp:revision>
  <dcterms:created xsi:type="dcterms:W3CDTF">2024-02-21T21:52:17Z</dcterms:created>
  <dcterms:modified xsi:type="dcterms:W3CDTF">2024-05-30T15:26:19Z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0x01010007FD3E8D7F3D2F4CA26D079B218EEDE2</vt:lpwstr>
  </property>
</Properties>
</file>