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18"/>
  </p:notesMasterIdLst>
  <p:handoutMasterIdLst>
    <p:handoutMasterId r:id="rId19"/>
  </p:handoutMasterIdLst>
  <p:sldIdLst>
    <p:sldId id="843" r:id="rId3"/>
    <p:sldId id="891" r:id="rId4"/>
    <p:sldId id="893" r:id="rId5"/>
    <p:sldId id="300" r:id="rId6"/>
    <p:sldId id="894" r:id="rId7"/>
    <p:sldId id="866" r:id="rId8"/>
    <p:sldId id="889" r:id="rId9"/>
    <p:sldId id="875" r:id="rId10"/>
    <p:sldId id="869" r:id="rId11"/>
    <p:sldId id="873" r:id="rId12"/>
    <p:sldId id="876" r:id="rId13"/>
    <p:sldId id="892" r:id="rId14"/>
    <p:sldId id="895" r:id="rId15"/>
    <p:sldId id="858" r:id="rId16"/>
    <p:sldId id="848" r:id="rId17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pos="456" userDrawn="1">
          <p15:clr>
            <a:srgbClr val="A4A3A4"/>
          </p15:clr>
        </p15:guide>
        <p15:guide id="5" pos="7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22F"/>
    <a:srgbClr val="6D6D6D"/>
    <a:srgbClr val="B2B7BB"/>
    <a:srgbClr val="AB192D"/>
    <a:srgbClr val="D9CD95"/>
    <a:srgbClr val="46A0DC"/>
    <a:srgbClr val="B7A079"/>
    <a:srgbClr val="2C6A8C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5B960A-CAEE-DD45-88A1-BC29D4302497}" v="465" dt="2023-11-28T08:34:57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86" autoAdjust="0"/>
    <p:restoredTop sz="95688" autoAdjust="0"/>
  </p:normalViewPr>
  <p:slideViewPr>
    <p:cSldViewPr snapToGrid="0" showGuides="1">
      <p:cViewPr varScale="1">
        <p:scale>
          <a:sx n="103" d="100"/>
          <a:sy n="103" d="100"/>
        </p:scale>
        <p:origin x="114" y="240"/>
      </p:cViewPr>
      <p:guideLst>
        <p:guide orient="horz" pos="720"/>
        <p:guide orient="horz" pos="960"/>
        <p:guide orient="horz" pos="3888"/>
        <p:guide pos="456"/>
        <p:guide pos="72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2964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449CD-19C8-44C0-A36B-1667EDB1312B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7A2D6-6A74-4789-8A27-67CDFFE8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79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C511E-AA3B-43E3-B946-406AB5E4C4BB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4A049-8685-4352-9DC2-828F08FD54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5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32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49092" y="2703302"/>
            <a:ext cx="4242908" cy="4154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537925"/>
            <a:ext cx="9144000" cy="1524001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293573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990601"/>
            <a:ext cx="3383438" cy="10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9600" y="1524000"/>
            <a:ext cx="7823200" cy="4648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737600" y="1524000"/>
            <a:ext cx="2844800" cy="4648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9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131" y="1066834"/>
            <a:ext cx="4459738" cy="44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9144000" cy="1524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09600" y="4041648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990601"/>
            <a:ext cx="3383438" cy="11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182" y="2693986"/>
            <a:ext cx="4260818" cy="41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4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9144000" cy="1524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09600" y="4041648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990601"/>
            <a:ext cx="3383438" cy="11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182" y="2693986"/>
            <a:ext cx="4260818" cy="41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59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400800"/>
            <a:ext cx="68072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09600" y="2286000"/>
            <a:ext cx="9144000" cy="1524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09600" y="4041648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990601"/>
            <a:ext cx="3383438" cy="11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182" y="2693986"/>
            <a:ext cx="4260818" cy="41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1331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70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676400"/>
            <a:ext cx="48768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48768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494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496736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2216400"/>
            <a:ext cx="48768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1496736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2216400"/>
            <a:ext cx="48768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020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1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2795" y="6391657"/>
            <a:ext cx="61239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2">
    <p:bg>
      <p:bgPr>
        <a:solidFill>
          <a:srgbClr val="AB1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990601"/>
            <a:ext cx="3383438" cy="11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182" y="2693986"/>
            <a:ext cx="4260818" cy="417223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2537925"/>
            <a:ext cx="9144000" cy="1524001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09600" y="4293573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3066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074400" cy="10668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3709" y="1524001"/>
            <a:ext cx="7058691" cy="46481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890" y="1524000"/>
            <a:ext cx="3564876" cy="4648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447147" y="358113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045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9600" y="1524000"/>
            <a:ext cx="7823200" cy="4648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737600" y="1524000"/>
            <a:ext cx="2844800" cy="4648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7920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131" y="1066834"/>
            <a:ext cx="4459738" cy="44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8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215900" dist="762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475" y="1447800"/>
            <a:ext cx="9144000" cy="1676400"/>
          </a:xfrm>
        </p:spPr>
        <p:txBody>
          <a:bodyPr anchor="b" anchorCtr="0"/>
          <a:lstStyle>
            <a:lvl1pPr algn="l">
              <a:def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5475" y="31242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5475" y="6400800"/>
            <a:ext cx="68072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49092" y="2703302"/>
            <a:ext cx="4242908" cy="4154698"/>
          </a:xfrm>
          <a:prstGeom prst="rect">
            <a:avLst/>
          </a:prstGeom>
        </p:spPr>
      </p:pic>
    </p:spTree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0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676400"/>
            <a:ext cx="48768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48768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1496736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6000" y="2216400"/>
            <a:ext cx="48768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1496736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2216400"/>
            <a:ext cx="48768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" y="6391657"/>
            <a:ext cx="612396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1074400" cy="10668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3709" y="1524001"/>
            <a:ext cx="7058691" cy="46481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890" y="1524000"/>
            <a:ext cx="3564876" cy="4648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447147" y="358113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609600" y="6400800"/>
            <a:ext cx="68072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3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51367"/>
            <a:ext cx="109728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87664"/>
            <a:ext cx="609600" cy="394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9600" y="1234967"/>
            <a:ext cx="115824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315200" y="6400800"/>
            <a:ext cx="4470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Worcester Polytechnic Institute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400800"/>
            <a:ext cx="68072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63" r:id="rId3"/>
    <p:sldLayoutId id="2147483695" r:id="rId4"/>
    <p:sldLayoutId id="2147483664" r:id="rId5"/>
    <p:sldLayoutId id="2147483665" r:id="rId6"/>
    <p:sldLayoutId id="2147483666" r:id="rId7"/>
    <p:sldLayoutId id="2147483667" r:id="rId8"/>
    <p:sldLayoutId id="2147483683" r:id="rId9"/>
    <p:sldLayoutId id="2147483696" r:id="rId10"/>
    <p:sldLayoutId id="2147483708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5000"/>
        </a:lnSpc>
        <a:spcBef>
          <a:spcPts val="1200"/>
        </a:spcBef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94360" indent="-27432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Verdana" pitchFamily="34" charset="0"/>
        <a:buChar char="─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6868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1430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3716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42900"/>
            <a:ext cx="109728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91657"/>
            <a:ext cx="609600" cy="3139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9600" y="1234967"/>
            <a:ext cx="115824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315200" y="6400800"/>
            <a:ext cx="4470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Worcester Polytechnic Institute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400800"/>
            <a:ext cx="68072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89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5000"/>
        </a:lnSpc>
        <a:spcBef>
          <a:spcPts val="1200"/>
        </a:spcBef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94360" indent="-27432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Verdana" pitchFamily="34" charset="0"/>
        <a:buChar char="─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6868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1430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3716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D028-DE78-5EBD-B357-F50F87072E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666999"/>
            <a:ext cx="11042822" cy="1524001"/>
          </a:xfrm>
        </p:spPr>
        <p:txBody>
          <a:bodyPr/>
          <a:lstStyle/>
          <a:p>
            <a:r>
              <a:rPr lang="en-US" sz="3600" dirty="0" err="1"/>
              <a:t>LeakyOhm</a:t>
            </a:r>
            <a:r>
              <a:rPr lang="en-US" sz="3600" dirty="0"/>
              <a:t>: Secret Bits Extraction using Impedance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07753-66C7-F418-FCCB-A5036C320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4422646"/>
            <a:ext cx="11146971" cy="2195867"/>
          </a:xfrm>
        </p:spPr>
        <p:txBody>
          <a:bodyPr>
            <a:normAutofit/>
          </a:bodyPr>
          <a:lstStyle/>
          <a:p>
            <a:r>
              <a:rPr lang="en-US" u="sng" dirty="0"/>
              <a:t>Saleh </a:t>
            </a:r>
            <a:r>
              <a:rPr lang="en-US" u="sng" dirty="0" err="1"/>
              <a:t>Khalaj</a:t>
            </a:r>
            <a:r>
              <a:rPr lang="en-US" u="sng" dirty="0"/>
              <a:t> </a:t>
            </a:r>
            <a:r>
              <a:rPr lang="en-US" u="sng" dirty="0" err="1"/>
              <a:t>Monfared</a:t>
            </a:r>
            <a:r>
              <a:rPr lang="en-US" dirty="0"/>
              <a:t>, </a:t>
            </a:r>
            <a:r>
              <a:rPr lang="en-US" dirty="0" err="1"/>
              <a:t>Tahoura</a:t>
            </a:r>
            <a:r>
              <a:rPr lang="en-US" dirty="0"/>
              <a:t> </a:t>
            </a:r>
            <a:r>
              <a:rPr lang="en-US" dirty="0" err="1"/>
              <a:t>Mosavirik</a:t>
            </a:r>
            <a:r>
              <a:rPr lang="en-US" dirty="0"/>
              <a:t>, Shahin Tajik</a:t>
            </a:r>
          </a:p>
          <a:p>
            <a:endParaRPr lang="en-US" sz="2000" dirty="0"/>
          </a:p>
          <a:p>
            <a:r>
              <a:rPr lang="en-US" sz="2000" dirty="0"/>
              <a:t>Apr 5, 2023</a:t>
            </a:r>
            <a:endParaRPr lang="en-US" dirty="0"/>
          </a:p>
          <a:p>
            <a:r>
              <a:rPr lang="en-US" sz="2000" dirty="0"/>
              <a:t>NEHWS 2024</a:t>
            </a:r>
          </a:p>
        </p:txBody>
      </p:sp>
    </p:spTree>
    <p:extLst>
      <p:ext uri="{BB962C8B-B14F-4D97-AF65-F5344CB8AC3E}">
        <p14:creationId xmlns:p14="http://schemas.microsoft.com/office/powerpoint/2010/main" val="2890125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2C76B-45BE-D9FC-9EA0-3A7B9B03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Impedance Analysis (CIMA)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53AFA8-E14B-B1DD-276B-27595A4B3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DC206-921A-8A55-20AE-687A5A8A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1340A-EA47-1C3C-76AD-75794EC8FAEB}"/>
              </a:ext>
            </a:extLst>
          </p:cNvPr>
          <p:cNvSpPr txBox="1"/>
          <p:nvPr/>
        </p:nvSpPr>
        <p:spPr>
          <a:xfrm>
            <a:off x="609600" y="4565063"/>
            <a:ext cx="10972800" cy="7205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Naive Correlation Attack on an unprotected AES S-box using HW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Successful key recovery by running CIMA on 1200 samples at specific frequency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HW is not necessary the best model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diagram of a radar&#10;&#10;Description automatically generated">
            <a:extLst>
              <a:ext uri="{FF2B5EF4-FFF2-40B4-BE49-F238E27FC236}">
                <a16:creationId xmlns:a16="http://schemas.microsoft.com/office/drawing/2014/main" id="{DE9ECA5A-8305-8C61-2C8C-6481BA7AB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22" y="1572364"/>
            <a:ext cx="4150106" cy="2332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DB84C2-9A71-66D5-97B1-D26C4855D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96" y="1572364"/>
            <a:ext cx="3461004" cy="2389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4D3F08-C0AB-E3EA-E9EC-A1546CED3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" y="1700119"/>
            <a:ext cx="3175000" cy="212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88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F8102-B1FC-B9C0-8E9F-C2260FA7E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Probes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B7BF91-6578-D433-9ED2-DF2EBE5C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C4D9D-8136-FFFA-96DE-90BA4F2CA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F49142-0E2D-74AC-C341-1F3C5FFEFC85}"/>
              </a:ext>
            </a:extLst>
          </p:cNvPr>
          <p:cNvGrpSpPr/>
          <p:nvPr/>
        </p:nvGrpSpPr>
        <p:grpSpPr>
          <a:xfrm>
            <a:off x="523874" y="3752250"/>
            <a:ext cx="11497366" cy="1635409"/>
            <a:chOff x="523874" y="3752250"/>
            <a:chExt cx="11497366" cy="16354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B5DF5F-2253-CB9F-4735-578C9E33C1F0}"/>
                </a:ext>
              </a:extLst>
            </p:cNvPr>
            <p:cNvSpPr txBox="1"/>
            <p:nvPr/>
          </p:nvSpPr>
          <p:spPr>
            <a:xfrm>
              <a:off x="523874" y="3904867"/>
              <a:ext cx="6053626" cy="72057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Moving your virtual probes on the die by changing the frequency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/>
                <a:t>Directly probing </a:t>
              </a:r>
              <a:r>
                <a:rPr lang="en-US" sz="2000" b="1" dirty="0"/>
                <a:t>the key shares</a:t>
              </a:r>
            </a:p>
            <a:p>
              <a:endParaRPr lang="en-US" sz="2000" dirty="0"/>
            </a:p>
            <a:p>
              <a:endParaRPr lang="en-US" sz="20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23107C-D86C-6188-8F07-57981FC5B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7500" y="3752250"/>
              <a:ext cx="5443740" cy="1635409"/>
            </a:xfrm>
            <a:prstGeom prst="rect">
              <a:avLst/>
            </a:prstGeom>
          </p:spPr>
        </p:pic>
      </p:grpSp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E8184D2A-E136-215A-8570-0FC0B9A9FF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500" y="1608884"/>
            <a:ext cx="5197107" cy="1814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B29D8A-434F-7CDD-41D4-9F46CF8CE2C0}"/>
              </a:ext>
            </a:extLst>
          </p:cNvPr>
          <p:cNvSpPr txBox="1"/>
          <p:nvPr/>
        </p:nvSpPr>
        <p:spPr>
          <a:xfrm>
            <a:off x="609600" y="1956222"/>
            <a:ext cx="5740400" cy="3805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Masking: Applying </a:t>
            </a:r>
            <a:r>
              <a:rPr lang="en-US" b="1" dirty="0"/>
              <a:t>Multiparty Computation</a:t>
            </a:r>
            <a:r>
              <a:rPr lang="en-US" dirty="0"/>
              <a:t> and </a:t>
            </a:r>
            <a:r>
              <a:rPr lang="en-US" b="1" dirty="0"/>
              <a:t>Secret Sharing </a:t>
            </a:r>
            <a:r>
              <a:rPr lang="en-US" dirty="0"/>
              <a:t>to algorithms and secrets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260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8F2CE-51C6-0D5F-FBE5-7DECD56C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 Impedance Analysis (TIMA)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96370D-0AAD-282C-B8F7-D88572B0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6BAA-EF39-0416-519B-EE92B22AC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graph of a frequency&#10;&#10;Description automatically generated with medium confidence">
            <a:extLst>
              <a:ext uri="{FF2B5EF4-FFF2-40B4-BE49-F238E27FC236}">
                <a16:creationId xmlns:a16="http://schemas.microsoft.com/office/drawing/2014/main" id="{E43EC6CC-75E4-61FA-445F-E81708BAA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94189"/>
            <a:ext cx="11206897" cy="3053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680DD7-2BF7-99DB-810C-1C5356E835A2}"/>
              </a:ext>
            </a:extLst>
          </p:cNvPr>
          <p:cNvSpPr txBox="1"/>
          <p:nvPr/>
        </p:nvSpPr>
        <p:spPr>
          <a:xfrm>
            <a:off x="2682448" y="5182533"/>
            <a:ext cx="706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LinLibertineTB"/>
              </a:rPr>
              <a:t>K</a:t>
            </a:r>
            <a:r>
              <a:rPr lang="en-US" sz="1800" b="1" dirty="0">
                <a:effectLst/>
                <a:latin typeface="LinLibertineTB"/>
              </a:rPr>
              <a:t>ey shares leakage through frequency of 2</a:t>
            </a:r>
            <a:r>
              <a:rPr lang="en-US" sz="1800" b="1" baseline="30000" dirty="0">
                <a:effectLst/>
                <a:latin typeface="LinLibertineTB"/>
              </a:rPr>
              <a:t>nd</a:t>
            </a:r>
            <a:r>
              <a:rPr lang="en-US" sz="1800" b="1" dirty="0">
                <a:effectLst/>
                <a:latin typeface="LinLibertineTB"/>
              </a:rPr>
              <a:t> order masked AES-128 implementation using Domain Oriented Masking (DOM)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3946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8F2CE-51C6-0D5F-FBE5-7DECD56C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Mitigation: Moving Target Defense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96370D-0AAD-282C-B8F7-D88572B0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6BAA-EF39-0416-519B-EE92B22AC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43CC543D-BAD4-DD1F-6C78-B21970595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44" y="1434046"/>
            <a:ext cx="10017512" cy="2281720"/>
          </a:xfrm>
          <a:prstGeom prst="rect">
            <a:avLst/>
          </a:prstGeom>
        </p:spPr>
      </p:pic>
      <p:pic>
        <p:nvPicPr>
          <p:cNvPr id="9" name="Picture 8" descr="A graph of a number of key means&#10;&#10;Description automatically generated with medium confidence">
            <a:extLst>
              <a:ext uri="{FF2B5EF4-FFF2-40B4-BE49-F238E27FC236}">
                <a16:creationId xmlns:a16="http://schemas.microsoft.com/office/drawing/2014/main" id="{13C82661-5638-1CBD-4B1E-7DA3306CB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13" y="3615879"/>
            <a:ext cx="6308373" cy="27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37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B580E-57E2-F19A-0F9A-7087693DF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858EE4-9444-5D3B-75C6-D092C2AB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5CDB7E-277F-9731-D8BE-2E4F9607F080}"/>
              </a:ext>
            </a:extLst>
          </p:cNvPr>
          <p:cNvSpPr txBox="1">
            <a:spLocks/>
          </p:cNvSpPr>
          <p:nvPr/>
        </p:nvSpPr>
        <p:spPr>
          <a:xfrm>
            <a:off x="609600" y="1452033"/>
            <a:ext cx="11405937" cy="2967567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physical fabric of a computing system is </a:t>
            </a:r>
            <a:r>
              <a:rPr lang="en-US" b="1" dirty="0"/>
              <a:t>data dependent!</a:t>
            </a:r>
          </a:p>
          <a:p>
            <a:r>
              <a:rPr lang="en-US" b="1" dirty="0"/>
              <a:t>Impedance analysis is an active side-channel: </a:t>
            </a:r>
            <a:r>
              <a:rPr lang="en-US" dirty="0"/>
              <a:t>More robust sensing of physical changes on the system through impedance sensing</a:t>
            </a:r>
          </a:p>
          <a:p>
            <a:r>
              <a:rPr lang="en-US" dirty="0"/>
              <a:t>Leakage of individual bits in various frequency points based on their physical location on the chip</a:t>
            </a:r>
          </a:p>
          <a:p>
            <a:r>
              <a:rPr lang="en-US" dirty="0"/>
              <a:t>Hiding countermeasures, such as dynamic/partial reconfiguration, is effective against impedance attacks</a:t>
            </a:r>
          </a:p>
        </p:txBody>
      </p:sp>
    </p:spTree>
    <p:extLst>
      <p:ext uri="{BB962C8B-B14F-4D97-AF65-F5344CB8AC3E}">
        <p14:creationId xmlns:p14="http://schemas.microsoft.com/office/powerpoint/2010/main" val="19528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A1170-CB83-E246-B9C5-B840D9AD8825}"/>
              </a:ext>
            </a:extLst>
          </p:cNvPr>
          <p:cNvSpPr txBox="1">
            <a:spLocks/>
          </p:cNvSpPr>
          <p:nvPr/>
        </p:nvSpPr>
        <p:spPr>
          <a:xfrm>
            <a:off x="1017431" y="3047999"/>
            <a:ext cx="10251583" cy="762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9882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B01FC-D33B-3FD3-31F2-81D0666B8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Side-Channel Leakage and Ohm’s Law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2946D2-3764-0533-4BB1-793AEBBA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10F1AF-E351-1279-AD6B-2F4D5A137C3D}"/>
              </a:ext>
            </a:extLst>
          </p:cNvPr>
          <p:cNvSpPr txBox="1"/>
          <p:nvPr/>
        </p:nvSpPr>
        <p:spPr>
          <a:xfrm>
            <a:off x="609600" y="1611118"/>
            <a:ext cx="5063067" cy="4361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Computation is a physical phenomenon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Influence of </a:t>
            </a:r>
            <a:r>
              <a:rPr lang="en-US" b="1" dirty="0"/>
              <a:t>computation</a:t>
            </a:r>
            <a:r>
              <a:rPr lang="en-US" dirty="0"/>
              <a:t> or </a:t>
            </a:r>
            <a:r>
              <a:rPr lang="en-US" b="1" dirty="0"/>
              <a:t>storage</a:t>
            </a:r>
            <a:r>
              <a:rPr lang="en-US" dirty="0"/>
              <a:t> on current or voltage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67EE59-1596-AD40-8A20-AD0134953BD4}"/>
              </a:ext>
            </a:extLst>
          </p:cNvPr>
          <p:cNvGrpSpPr>
            <a:grpSpLocks noChangeAspect="1"/>
          </p:cNvGrpSpPr>
          <p:nvPr/>
        </p:nvGrpSpPr>
        <p:grpSpPr>
          <a:xfrm>
            <a:off x="1229730" y="4321692"/>
            <a:ext cx="3261231" cy="1850379"/>
            <a:chOff x="7916364" y="1348940"/>
            <a:chExt cx="3666036" cy="2080060"/>
          </a:xfrm>
        </p:grpSpPr>
        <p:grpSp>
          <p:nvGrpSpPr>
            <p:cNvPr id="5" name="Group 31">
              <a:extLst>
                <a:ext uri="{FF2B5EF4-FFF2-40B4-BE49-F238E27FC236}">
                  <a16:creationId xmlns:a16="http://schemas.microsoft.com/office/drawing/2014/main" id="{E9DAC5AE-F62A-1818-2762-E3735ADC8779}"/>
                </a:ext>
              </a:extLst>
            </p:cNvPr>
            <p:cNvGrpSpPr/>
            <p:nvPr/>
          </p:nvGrpSpPr>
          <p:grpSpPr>
            <a:xfrm>
              <a:off x="9232468" y="1728041"/>
              <a:ext cx="1638081" cy="1629638"/>
              <a:chOff x="0" y="0"/>
              <a:chExt cx="1638076" cy="1629634"/>
            </a:xfrm>
          </p:grpSpPr>
          <p:pic>
            <p:nvPicPr>
              <p:cNvPr id="6" name="Picture 5" descr="Picture 19">
                <a:extLst>
                  <a:ext uri="{FF2B5EF4-FFF2-40B4-BE49-F238E27FC236}">
                    <a16:creationId xmlns:a16="http://schemas.microsoft.com/office/drawing/2014/main" id="{1501E5AD-1A9E-3E7B-92CA-D49A41399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17102" t="17186" r="16933" b="17186"/>
              <a:stretch>
                <a:fillRect/>
              </a:stretch>
            </p:blipFill>
            <p:spPr>
              <a:xfrm>
                <a:off x="-1" y="0"/>
                <a:ext cx="1638078" cy="16296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7" name="Group 30">
                <a:extLst>
                  <a:ext uri="{FF2B5EF4-FFF2-40B4-BE49-F238E27FC236}">
                    <a16:creationId xmlns:a16="http://schemas.microsoft.com/office/drawing/2014/main" id="{33C37B24-A549-9684-8697-D52AD59E0589}"/>
                  </a:ext>
                </a:extLst>
              </p:cNvPr>
              <p:cNvGrpSpPr/>
              <p:nvPr/>
            </p:nvGrpSpPr>
            <p:grpSpPr>
              <a:xfrm>
                <a:off x="421401" y="351631"/>
                <a:ext cx="816691" cy="928519"/>
                <a:chOff x="0" y="0"/>
                <a:chExt cx="816689" cy="928518"/>
              </a:xfrm>
            </p:grpSpPr>
            <p:pic>
              <p:nvPicPr>
                <p:cNvPr id="8" name="Group" descr="Group">
                  <a:extLst>
                    <a:ext uri="{FF2B5EF4-FFF2-40B4-BE49-F238E27FC236}">
                      <a16:creationId xmlns:a16="http://schemas.microsoft.com/office/drawing/2014/main" id="{DEEF9A6C-1216-AA0E-111E-65BCB3F971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-1" y="41750"/>
                  <a:ext cx="329479" cy="40529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9" name="Screen Shot 2017-05-11 at 16.40.15.png" descr="Screen Shot 2017-05-11 at 16.40.15.png">
                  <a:extLst>
                    <a:ext uri="{FF2B5EF4-FFF2-40B4-BE49-F238E27FC236}">
                      <a16:creationId xmlns:a16="http://schemas.microsoft.com/office/drawing/2014/main" id="{4B8033D2-8FD2-DDBD-DB3B-5FF92E2C98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7461" y="463186"/>
                  <a:ext cx="489229" cy="46533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" name="noun_Lock_143794_1A1A1A.png" descr="noun_Lock_143794_1A1A1A.png">
                  <a:extLst>
                    <a:ext uri="{FF2B5EF4-FFF2-40B4-BE49-F238E27FC236}">
                      <a16:creationId xmlns:a16="http://schemas.microsoft.com/office/drawing/2014/main" id="{FEF89D48-4DC8-E7C2-42F0-FA5005561A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1395" y="0"/>
                  <a:ext cx="405295" cy="40529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11" name="Group 71">
              <a:extLst>
                <a:ext uri="{FF2B5EF4-FFF2-40B4-BE49-F238E27FC236}">
                  <a16:creationId xmlns:a16="http://schemas.microsoft.com/office/drawing/2014/main" id="{24A1B461-54F9-C241-D4BC-D2966E178F2B}"/>
                </a:ext>
              </a:extLst>
            </p:cNvPr>
            <p:cNvGrpSpPr/>
            <p:nvPr/>
          </p:nvGrpSpPr>
          <p:grpSpPr>
            <a:xfrm>
              <a:off x="7916364" y="1348940"/>
              <a:ext cx="3666036" cy="2080060"/>
              <a:chOff x="4103859" y="15021"/>
              <a:chExt cx="3666036" cy="2080059"/>
            </a:xfrm>
          </p:grpSpPr>
          <p:pic>
            <p:nvPicPr>
              <p:cNvPr id="12" name="Picture 40" descr="Picture 40">
                <a:extLst>
                  <a:ext uri="{FF2B5EF4-FFF2-40B4-BE49-F238E27FC236}">
                    <a16:creationId xmlns:a16="http://schemas.microsoft.com/office/drawing/2014/main" id="{ABF80370-B9C7-A2B3-9299-44492F332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30095" t="15467" r="30651" b="15732"/>
              <a:stretch>
                <a:fillRect/>
              </a:stretch>
            </p:blipFill>
            <p:spPr>
              <a:xfrm flipH="1">
                <a:off x="7073188" y="134900"/>
                <a:ext cx="466175" cy="817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Picture 45" descr="Picture 45">
                <a:extLst>
                  <a:ext uri="{FF2B5EF4-FFF2-40B4-BE49-F238E27FC236}">
                    <a16:creationId xmlns:a16="http://schemas.microsoft.com/office/drawing/2014/main" id="{1BB0F68B-F332-9FA8-3A51-7F0086E8E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36267" t="21772" r="31630" b="22667"/>
              <a:stretch>
                <a:fillRect/>
              </a:stretch>
            </p:blipFill>
            <p:spPr>
              <a:xfrm rot="2503542" flipH="1">
                <a:off x="5135836" y="15021"/>
                <a:ext cx="464526" cy="8039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Picture 13" descr="Picture 47">
                <a:extLst>
                  <a:ext uri="{FF2B5EF4-FFF2-40B4-BE49-F238E27FC236}">
                    <a16:creationId xmlns:a16="http://schemas.microsoft.com/office/drawing/2014/main" id="{6843D36E-6FB8-5C49-BAF7-7F0ECE7A5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26854" t="20676" r="26623" b="27430"/>
              <a:stretch>
                <a:fillRect/>
              </a:stretch>
            </p:blipFill>
            <p:spPr>
              <a:xfrm>
                <a:off x="7090479" y="1337226"/>
                <a:ext cx="679416" cy="7578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5" name="Group 70">
                <a:extLst>
                  <a:ext uri="{FF2B5EF4-FFF2-40B4-BE49-F238E27FC236}">
                    <a16:creationId xmlns:a16="http://schemas.microsoft.com/office/drawing/2014/main" id="{CBB178B6-7599-766F-FB3D-3CA6E14B8C38}"/>
                  </a:ext>
                </a:extLst>
              </p:cNvPr>
              <p:cNvGrpSpPr/>
              <p:nvPr/>
            </p:nvGrpSpPr>
            <p:grpSpPr>
              <a:xfrm>
                <a:off x="4103859" y="1140366"/>
                <a:ext cx="1434890" cy="621778"/>
                <a:chOff x="8398" y="32987"/>
                <a:chExt cx="1434889" cy="621777"/>
              </a:xfrm>
            </p:grpSpPr>
            <p:pic>
              <p:nvPicPr>
                <p:cNvPr id="17" name="noun_Oscilloscope_1298444_E60000.png" descr="noun_Oscilloscope_1298444_E60000.png">
                  <a:extLst>
                    <a:ext uri="{FF2B5EF4-FFF2-40B4-BE49-F238E27FC236}">
                      <a16:creationId xmlns:a16="http://schemas.microsoft.com/office/drawing/2014/main" id="{51435187-AD91-9F44-CCCA-517BD31C8C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 r="687" b="42058"/>
                <a:stretch>
                  <a:fillRect/>
                </a:stretch>
              </p:blipFill>
              <p:spPr>
                <a:xfrm>
                  <a:off x="8398" y="32987"/>
                  <a:ext cx="1212376" cy="62177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8" name="Straight Connector 33">
                  <a:extLst>
                    <a:ext uri="{FF2B5EF4-FFF2-40B4-BE49-F238E27FC236}">
                      <a16:creationId xmlns:a16="http://schemas.microsoft.com/office/drawing/2014/main" id="{78F615EB-C1FA-A1C1-FCD0-5776E2A62833}"/>
                    </a:ext>
                  </a:extLst>
                </p:cNvPr>
                <p:cNvSpPr/>
                <p:nvPr/>
              </p:nvSpPr>
              <p:spPr>
                <a:xfrm>
                  <a:off x="1222285" y="274010"/>
                  <a:ext cx="221004" cy="1"/>
                </a:xfrm>
                <a:prstGeom prst="line">
                  <a:avLst/>
                </a:prstGeom>
                <a:noFill/>
                <a:ln w="50800" cap="flat">
                  <a:solidFill>
                    <a:srgbClr val="FF0000"/>
                  </a:solidFill>
                  <a:prstDash val="solid"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" name="Straight Connector 54">
                  <a:extLst>
                    <a:ext uri="{FF2B5EF4-FFF2-40B4-BE49-F238E27FC236}">
                      <a16:creationId xmlns:a16="http://schemas.microsoft.com/office/drawing/2014/main" id="{18D3789E-690F-B9C8-4CA0-9ADD71D43944}"/>
                    </a:ext>
                  </a:extLst>
                </p:cNvPr>
                <p:cNvSpPr/>
                <p:nvPr/>
              </p:nvSpPr>
              <p:spPr>
                <a:xfrm>
                  <a:off x="1222285" y="447347"/>
                  <a:ext cx="221004" cy="1"/>
                </a:xfrm>
                <a:prstGeom prst="line">
                  <a:avLst/>
                </a:prstGeom>
                <a:noFill/>
                <a:ln w="50800" cap="flat">
                  <a:solidFill>
                    <a:srgbClr val="FF0000"/>
                  </a:solidFill>
                  <a:prstDash val="solid"/>
                  <a:miter lim="400000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D757F0-C009-F857-8FCC-8B8436FC4733}"/>
                  </a:ext>
                </a:extLst>
              </p:cNvPr>
              <p:cNvSpPr txBox="1"/>
              <p:nvPr/>
            </p:nvSpPr>
            <p:spPr>
              <a:xfrm>
                <a:off x="1791304" y="3426404"/>
                <a:ext cx="2699657" cy="47897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𝑍𝐼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D757F0-C009-F857-8FCC-8B8436FC4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304" y="3426404"/>
                <a:ext cx="2699657" cy="478972"/>
              </a:xfrm>
              <a:prstGeom prst="rect">
                <a:avLst/>
              </a:prstGeom>
              <a:blipFill>
                <a:blip r:embed="rId10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0744C4F3-B80D-6805-ED02-07E5A9AD5255}"/>
              </a:ext>
            </a:extLst>
          </p:cNvPr>
          <p:cNvGrpSpPr/>
          <p:nvPr/>
        </p:nvGrpSpPr>
        <p:grpSpPr>
          <a:xfrm>
            <a:off x="6739470" y="1611117"/>
            <a:ext cx="5181601" cy="2294259"/>
            <a:chOff x="7010399" y="1611117"/>
            <a:chExt cx="5181601" cy="229425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C9F153B-3138-FDC3-21DC-0CF02B4EBAAF}"/>
                </a:ext>
              </a:extLst>
            </p:cNvPr>
            <p:cNvSpPr txBox="1"/>
            <p:nvPr/>
          </p:nvSpPr>
          <p:spPr>
            <a:xfrm>
              <a:off x="7010399" y="1611117"/>
              <a:ext cx="5181601" cy="4361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b="1" dirty="0"/>
                <a:t>Research questions:</a:t>
              </a:r>
            </a:p>
            <a:p>
              <a:pPr marL="342900" indent="-342900">
                <a:buFont typeface="+mj-lt"/>
                <a:buAutoNum type="arabicPeriod"/>
              </a:pPr>
              <a:endParaRPr lang="en-US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/>
                <a:t>Does impedance leak information about the state of a circuit?</a:t>
              </a:r>
            </a:p>
            <a:p>
              <a:pPr marL="342900" indent="-342900">
                <a:buFont typeface="+mj-lt"/>
                <a:buAutoNum type="arabicPeriod"/>
              </a:pPr>
              <a:endParaRPr lang="en-US" dirty="0"/>
            </a:p>
            <a:p>
              <a:pPr marL="342900" indent="-342900">
                <a:buFont typeface="+mj-lt"/>
                <a:buAutoNum type="arabicPeriod"/>
              </a:pPr>
              <a:endParaRPr lang="en-US" dirty="0"/>
            </a:p>
            <a:p>
              <a:pPr marL="342900" indent="-342900">
                <a:buFont typeface="+mj-lt"/>
                <a:buAutoNum type="arabicPeriod"/>
              </a:pPr>
              <a:endParaRPr lang="en-US" dirty="0"/>
            </a:p>
            <a:p>
              <a:pPr marL="342900" indent="-342900">
                <a:buFont typeface="+mj-lt"/>
                <a:buAutoNum type="arabicPeriod"/>
              </a:pPr>
              <a:endParaRPr lang="en-US" dirty="0"/>
            </a:p>
            <a:p>
              <a:pPr marL="342900" indent="-342900">
                <a:buFont typeface="+mj-lt"/>
                <a:buAutoNum type="arabicPeriod"/>
              </a:pPr>
              <a:endParaRPr lang="en-US" dirty="0"/>
            </a:p>
            <a:p>
              <a:pPr marL="342900" indent="-342900">
                <a:buFont typeface="+mj-lt"/>
                <a:buAutoNum type="arabicPeriod"/>
              </a:pPr>
              <a:endParaRPr lang="en-US" dirty="0"/>
            </a:p>
            <a:p>
              <a:pPr marL="342900" indent="-342900">
                <a:buFont typeface="+mj-lt"/>
                <a:buAutoNum type="arabicPeriod"/>
              </a:pP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AF230CB-8231-78F3-4A2A-ED0CC1BD9152}"/>
                    </a:ext>
                  </a:extLst>
                </p:cNvPr>
                <p:cNvSpPr txBox="1"/>
                <p:nvPr/>
              </p:nvSpPr>
              <p:spPr>
                <a:xfrm>
                  <a:off x="7701039" y="3426404"/>
                  <a:ext cx="2699657" cy="4789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oMath>
                    </m:oMathPara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AF230CB-8231-78F3-4A2A-ED0CC1BD91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1039" y="3426404"/>
                  <a:ext cx="2699657" cy="478972"/>
                </a:xfrm>
                <a:prstGeom prst="rect">
                  <a:avLst/>
                </a:prstGeom>
                <a:blipFill>
                  <a:blip r:embed="rId11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1071287C-A444-E2EE-87AD-A791DD65E72E}"/>
              </a:ext>
            </a:extLst>
          </p:cNvPr>
          <p:cNvSpPr txBox="1"/>
          <p:nvPr/>
        </p:nvSpPr>
        <p:spPr>
          <a:xfrm>
            <a:off x="6739470" y="4420135"/>
            <a:ext cx="5181601" cy="4361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yes, what would be consequence of it for conventional SCA countermeasures?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5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" grpId="0" build="allAtOnce"/>
      <p:bldP spid="20" grpId="1" build="p"/>
      <p:bldP spid="21" grpId="0"/>
      <p:bldP spid="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A1170-CB83-E246-B9C5-B840D9AD8825}"/>
              </a:ext>
            </a:extLst>
          </p:cNvPr>
          <p:cNvSpPr txBox="1">
            <a:spLocks/>
          </p:cNvSpPr>
          <p:nvPr/>
        </p:nvSpPr>
        <p:spPr>
          <a:xfrm>
            <a:off x="1017431" y="3047999"/>
            <a:ext cx="10251583" cy="762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A little bit background…</a:t>
            </a:r>
          </a:p>
        </p:txBody>
      </p:sp>
    </p:spTree>
    <p:extLst>
      <p:ext uri="{BB962C8B-B14F-4D97-AF65-F5344CB8AC3E}">
        <p14:creationId xmlns:p14="http://schemas.microsoft.com/office/powerpoint/2010/main" val="558135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Box 184">
            <a:extLst>
              <a:ext uri="{FF2B5EF4-FFF2-40B4-BE49-F238E27FC236}">
                <a16:creationId xmlns:a16="http://schemas.microsoft.com/office/drawing/2014/main" id="{10748BDC-76CC-C748-851A-FA685AE4D58B}"/>
              </a:ext>
            </a:extLst>
          </p:cNvPr>
          <p:cNvSpPr txBox="1"/>
          <p:nvPr/>
        </p:nvSpPr>
        <p:spPr>
          <a:xfrm>
            <a:off x="4320795" y="3311650"/>
            <a:ext cx="820040" cy="41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Balls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7C9D4F-16EF-E540-9A61-D87BC8065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Delivery Network (PDN)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90056F-1E26-154A-9D83-775CCE8C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6C631-DA1A-5A44-9DD1-C6C67B699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6A73C-57D1-004E-ACBA-C947FAD938D1}"/>
              </a:ext>
            </a:extLst>
          </p:cNvPr>
          <p:cNvSpPr/>
          <p:nvPr/>
        </p:nvSpPr>
        <p:spPr bwMode="auto">
          <a:xfrm>
            <a:off x="2192449" y="2406473"/>
            <a:ext cx="1389919" cy="340963"/>
          </a:xfrm>
          <a:prstGeom prst="rect">
            <a:avLst/>
          </a:prstGeom>
          <a:solidFill>
            <a:srgbClr val="00B050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1CB20-822F-8641-8175-71EAD9CB6817}"/>
              </a:ext>
            </a:extLst>
          </p:cNvPr>
          <p:cNvSpPr/>
          <p:nvPr/>
        </p:nvSpPr>
        <p:spPr bwMode="auto">
          <a:xfrm>
            <a:off x="1318206" y="2867501"/>
            <a:ext cx="3138407" cy="561097"/>
          </a:xfrm>
          <a:prstGeom prst="rect">
            <a:avLst/>
          </a:prstGeom>
          <a:solidFill>
            <a:schemeClr val="accent2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D78AFE-1AB1-F24C-B640-DC5109ED481C}"/>
              </a:ext>
            </a:extLst>
          </p:cNvPr>
          <p:cNvSpPr/>
          <p:nvPr/>
        </p:nvSpPr>
        <p:spPr bwMode="auto">
          <a:xfrm>
            <a:off x="684068" y="3596209"/>
            <a:ext cx="10972800" cy="1654444"/>
          </a:xfrm>
          <a:prstGeom prst="rect">
            <a:avLst/>
          </a:prstGeom>
          <a:solidFill>
            <a:schemeClr val="accent2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6A4530-DD3F-7946-A2ED-16A38A01B44B}"/>
              </a:ext>
            </a:extLst>
          </p:cNvPr>
          <p:cNvSpPr>
            <a:spLocks noChangeAspect="1"/>
          </p:cNvSpPr>
          <p:nvPr/>
        </p:nvSpPr>
        <p:spPr bwMode="auto">
          <a:xfrm>
            <a:off x="2231262" y="2752644"/>
            <a:ext cx="110794" cy="111917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A99B90-B362-914A-ACC4-DBEE384D499C}"/>
              </a:ext>
            </a:extLst>
          </p:cNvPr>
          <p:cNvSpPr>
            <a:spLocks noChangeAspect="1"/>
          </p:cNvSpPr>
          <p:nvPr/>
        </p:nvSpPr>
        <p:spPr bwMode="auto">
          <a:xfrm>
            <a:off x="2432647" y="2752644"/>
            <a:ext cx="110794" cy="111917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F9412F-065C-584C-9446-D3D360CE0794}"/>
              </a:ext>
            </a:extLst>
          </p:cNvPr>
          <p:cNvSpPr>
            <a:spLocks noChangeAspect="1"/>
          </p:cNvSpPr>
          <p:nvPr/>
        </p:nvSpPr>
        <p:spPr bwMode="auto">
          <a:xfrm>
            <a:off x="2634032" y="2752644"/>
            <a:ext cx="110794" cy="111917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FAB82F-9463-2A49-8CE5-B1B4F62BEB7F}"/>
              </a:ext>
            </a:extLst>
          </p:cNvPr>
          <p:cNvSpPr>
            <a:spLocks noChangeAspect="1"/>
          </p:cNvSpPr>
          <p:nvPr/>
        </p:nvSpPr>
        <p:spPr bwMode="auto">
          <a:xfrm>
            <a:off x="2835417" y="2752644"/>
            <a:ext cx="110794" cy="111917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2EF78C-BBF8-D841-BC2A-9C2E739D77A0}"/>
              </a:ext>
            </a:extLst>
          </p:cNvPr>
          <p:cNvSpPr>
            <a:spLocks noChangeAspect="1"/>
          </p:cNvSpPr>
          <p:nvPr/>
        </p:nvSpPr>
        <p:spPr bwMode="auto">
          <a:xfrm>
            <a:off x="3036802" y="2747756"/>
            <a:ext cx="110794" cy="111917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9A9E91-0288-5442-B0C5-B3C84DD0F216}"/>
              </a:ext>
            </a:extLst>
          </p:cNvPr>
          <p:cNvSpPr>
            <a:spLocks noChangeAspect="1"/>
          </p:cNvSpPr>
          <p:nvPr/>
        </p:nvSpPr>
        <p:spPr bwMode="auto">
          <a:xfrm>
            <a:off x="3234363" y="2752449"/>
            <a:ext cx="110794" cy="111917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8F59670-66DD-6742-BF6B-5E17F41E255E}"/>
              </a:ext>
            </a:extLst>
          </p:cNvPr>
          <p:cNvSpPr>
            <a:spLocks noChangeAspect="1"/>
          </p:cNvSpPr>
          <p:nvPr/>
        </p:nvSpPr>
        <p:spPr bwMode="auto">
          <a:xfrm>
            <a:off x="3435748" y="2752643"/>
            <a:ext cx="110794" cy="111917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B60B38-6EDB-5A4D-9A12-999D67F28287}"/>
              </a:ext>
            </a:extLst>
          </p:cNvPr>
          <p:cNvSpPr>
            <a:spLocks noChangeAspect="1"/>
          </p:cNvSpPr>
          <p:nvPr/>
        </p:nvSpPr>
        <p:spPr bwMode="auto">
          <a:xfrm>
            <a:off x="4243290" y="3429858"/>
            <a:ext cx="158180" cy="159783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1AA193-3048-8849-8064-6F7597ACEB60}"/>
              </a:ext>
            </a:extLst>
          </p:cNvPr>
          <p:cNvSpPr>
            <a:spLocks noChangeAspect="1"/>
          </p:cNvSpPr>
          <p:nvPr/>
        </p:nvSpPr>
        <p:spPr bwMode="auto">
          <a:xfrm>
            <a:off x="3929488" y="3429858"/>
            <a:ext cx="158180" cy="159783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8AFE678-0774-2942-BAC3-2FA155FAD7D1}"/>
              </a:ext>
            </a:extLst>
          </p:cNvPr>
          <p:cNvSpPr>
            <a:spLocks noChangeAspect="1"/>
          </p:cNvSpPr>
          <p:nvPr/>
        </p:nvSpPr>
        <p:spPr bwMode="auto">
          <a:xfrm>
            <a:off x="3614407" y="3429858"/>
            <a:ext cx="158180" cy="159783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92D7C9-A5C2-D94D-813B-9A89297874A1}"/>
              </a:ext>
            </a:extLst>
          </p:cNvPr>
          <p:cNvSpPr>
            <a:spLocks noChangeAspect="1"/>
          </p:cNvSpPr>
          <p:nvPr/>
        </p:nvSpPr>
        <p:spPr bwMode="auto">
          <a:xfrm>
            <a:off x="3298687" y="3429858"/>
            <a:ext cx="158180" cy="159783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C9A94F-F45C-A043-9E82-915154C64E94}"/>
              </a:ext>
            </a:extLst>
          </p:cNvPr>
          <p:cNvSpPr>
            <a:spLocks noChangeAspect="1"/>
          </p:cNvSpPr>
          <p:nvPr/>
        </p:nvSpPr>
        <p:spPr bwMode="auto">
          <a:xfrm>
            <a:off x="2982647" y="3430213"/>
            <a:ext cx="158180" cy="159783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3B4DFB9-E7CD-C745-B46E-9CFC3308CF5F}"/>
              </a:ext>
            </a:extLst>
          </p:cNvPr>
          <p:cNvSpPr>
            <a:spLocks noChangeAspect="1"/>
          </p:cNvSpPr>
          <p:nvPr/>
        </p:nvSpPr>
        <p:spPr bwMode="auto">
          <a:xfrm>
            <a:off x="2666447" y="3431106"/>
            <a:ext cx="158180" cy="159783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CE0AE1-A4E8-8646-A56E-A12B70B451F4}"/>
              </a:ext>
            </a:extLst>
          </p:cNvPr>
          <p:cNvSpPr>
            <a:spLocks noChangeAspect="1"/>
          </p:cNvSpPr>
          <p:nvPr/>
        </p:nvSpPr>
        <p:spPr bwMode="auto">
          <a:xfrm>
            <a:off x="2350327" y="3429858"/>
            <a:ext cx="158180" cy="159783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359B1C-DC5E-9F4C-A6FE-4F75999B7BBC}"/>
              </a:ext>
            </a:extLst>
          </p:cNvPr>
          <p:cNvSpPr>
            <a:spLocks noChangeAspect="1"/>
          </p:cNvSpPr>
          <p:nvPr/>
        </p:nvSpPr>
        <p:spPr bwMode="auto">
          <a:xfrm>
            <a:off x="2034047" y="3428598"/>
            <a:ext cx="158180" cy="159783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B369F11-7B23-2947-9FDB-19723808FD7F}"/>
              </a:ext>
            </a:extLst>
          </p:cNvPr>
          <p:cNvSpPr>
            <a:spLocks noChangeAspect="1"/>
          </p:cNvSpPr>
          <p:nvPr/>
        </p:nvSpPr>
        <p:spPr bwMode="auto">
          <a:xfrm>
            <a:off x="1717847" y="3428597"/>
            <a:ext cx="158180" cy="159783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CB7CDB4-A523-E94F-8B50-55A37BD1976B}"/>
              </a:ext>
            </a:extLst>
          </p:cNvPr>
          <p:cNvSpPr>
            <a:spLocks noChangeAspect="1"/>
          </p:cNvSpPr>
          <p:nvPr/>
        </p:nvSpPr>
        <p:spPr bwMode="auto">
          <a:xfrm>
            <a:off x="1401527" y="3428596"/>
            <a:ext cx="158180" cy="159783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532D86-1DE3-2C49-A75E-67AA7A07A73C}"/>
              </a:ext>
            </a:extLst>
          </p:cNvPr>
          <p:cNvSpPr/>
          <p:nvPr/>
        </p:nvSpPr>
        <p:spPr bwMode="auto">
          <a:xfrm>
            <a:off x="9674489" y="2867962"/>
            <a:ext cx="1421865" cy="692017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6A1A45-801C-A24B-A088-29F7AF6C9232}"/>
              </a:ext>
            </a:extLst>
          </p:cNvPr>
          <p:cNvSpPr/>
          <p:nvPr/>
        </p:nvSpPr>
        <p:spPr bwMode="auto">
          <a:xfrm>
            <a:off x="5653271" y="5340912"/>
            <a:ext cx="1167793" cy="245751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5752E0C-030A-554C-98B1-8A6EB5D120AF}"/>
              </a:ext>
            </a:extLst>
          </p:cNvPr>
          <p:cNvSpPr/>
          <p:nvPr/>
        </p:nvSpPr>
        <p:spPr bwMode="auto">
          <a:xfrm>
            <a:off x="9380731" y="3315573"/>
            <a:ext cx="285333" cy="268361"/>
          </a:xfrm>
          <a:custGeom>
            <a:avLst/>
            <a:gdLst>
              <a:gd name="connsiteX0" fmla="*/ 414528 w 414528"/>
              <a:gd name="connsiteY0" fmla="*/ 14211 h 380108"/>
              <a:gd name="connsiteX1" fmla="*/ 243840 w 414528"/>
              <a:gd name="connsiteY1" fmla="*/ 38595 h 380108"/>
              <a:gd name="connsiteX2" fmla="*/ 158496 w 414528"/>
              <a:gd name="connsiteY2" fmla="*/ 343395 h 380108"/>
              <a:gd name="connsiteX3" fmla="*/ 0 w 414528"/>
              <a:gd name="connsiteY3" fmla="*/ 379971 h 38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528" h="380108">
                <a:moveTo>
                  <a:pt x="414528" y="14211"/>
                </a:moveTo>
                <a:cubicBezTo>
                  <a:pt x="350520" y="-1029"/>
                  <a:pt x="286512" y="-16269"/>
                  <a:pt x="243840" y="38595"/>
                </a:cubicBezTo>
                <a:cubicBezTo>
                  <a:pt x="201168" y="93459"/>
                  <a:pt x="199136" y="286499"/>
                  <a:pt x="158496" y="343395"/>
                </a:cubicBezTo>
                <a:cubicBezTo>
                  <a:pt x="117856" y="400291"/>
                  <a:pt x="52832" y="371843"/>
                  <a:pt x="0" y="379971"/>
                </a:cubicBezTo>
              </a:path>
            </a:pathLst>
          </a:custGeom>
          <a:noFill/>
          <a:ln w="3175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9386C6E5-BF18-EA41-A611-CFD27A1BD1C7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1096354" y="3318300"/>
            <a:ext cx="285332" cy="268361"/>
          </a:xfrm>
          <a:custGeom>
            <a:avLst/>
            <a:gdLst>
              <a:gd name="connsiteX0" fmla="*/ 414528 w 414528"/>
              <a:gd name="connsiteY0" fmla="*/ 14211 h 380108"/>
              <a:gd name="connsiteX1" fmla="*/ 243840 w 414528"/>
              <a:gd name="connsiteY1" fmla="*/ 38595 h 380108"/>
              <a:gd name="connsiteX2" fmla="*/ 158496 w 414528"/>
              <a:gd name="connsiteY2" fmla="*/ 343395 h 380108"/>
              <a:gd name="connsiteX3" fmla="*/ 0 w 414528"/>
              <a:gd name="connsiteY3" fmla="*/ 379971 h 38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528" h="380108">
                <a:moveTo>
                  <a:pt x="414528" y="14211"/>
                </a:moveTo>
                <a:cubicBezTo>
                  <a:pt x="350520" y="-1029"/>
                  <a:pt x="286512" y="-16269"/>
                  <a:pt x="243840" y="38595"/>
                </a:cubicBezTo>
                <a:cubicBezTo>
                  <a:pt x="201168" y="93459"/>
                  <a:pt x="199136" y="286499"/>
                  <a:pt x="158496" y="343395"/>
                </a:cubicBezTo>
                <a:cubicBezTo>
                  <a:pt x="117856" y="400291"/>
                  <a:pt x="52832" y="371843"/>
                  <a:pt x="0" y="379971"/>
                </a:cubicBezTo>
              </a:path>
            </a:pathLst>
          </a:custGeom>
          <a:noFill/>
          <a:ln w="3175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90D62E-E466-5142-90FC-1B105168F8E1}"/>
              </a:ext>
            </a:extLst>
          </p:cNvPr>
          <p:cNvSpPr/>
          <p:nvPr/>
        </p:nvSpPr>
        <p:spPr bwMode="auto">
          <a:xfrm>
            <a:off x="6727575" y="3189290"/>
            <a:ext cx="740146" cy="376517"/>
          </a:xfrm>
          <a:prstGeom prst="rect">
            <a:avLst/>
          </a:prstGeom>
          <a:solidFill>
            <a:srgbClr val="FFB614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06B7CA-FFD3-2742-8FA5-93A87665E60C}"/>
              </a:ext>
            </a:extLst>
          </p:cNvPr>
          <p:cNvSpPr/>
          <p:nvPr/>
        </p:nvSpPr>
        <p:spPr bwMode="auto">
          <a:xfrm>
            <a:off x="5235681" y="3377549"/>
            <a:ext cx="377346" cy="206727"/>
          </a:xfrm>
          <a:prstGeom prst="rect">
            <a:avLst/>
          </a:prstGeom>
          <a:solidFill>
            <a:srgbClr val="FFB614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6FCFFBD-EC08-F04E-A6A0-E6FB3FF3D87E}"/>
              </a:ext>
            </a:extLst>
          </p:cNvPr>
          <p:cNvSpPr/>
          <p:nvPr/>
        </p:nvSpPr>
        <p:spPr bwMode="auto">
          <a:xfrm>
            <a:off x="3821705" y="2636032"/>
            <a:ext cx="265963" cy="123101"/>
          </a:xfrm>
          <a:prstGeom prst="rect">
            <a:avLst/>
          </a:prstGeom>
          <a:solidFill>
            <a:srgbClr val="FFB614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F493D6-9502-784F-94DA-0AEE9C23E665}"/>
              </a:ext>
            </a:extLst>
          </p:cNvPr>
          <p:cNvSpPr txBox="1"/>
          <p:nvPr/>
        </p:nvSpPr>
        <p:spPr>
          <a:xfrm>
            <a:off x="5460660" y="248452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endParaRPr lang="en-US" sz="1600" dirty="0" err="1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591CAB7-F23E-4E44-8C3A-BD253008FAA0}"/>
              </a:ext>
            </a:extLst>
          </p:cNvPr>
          <p:cNvSpPr>
            <a:spLocks noChangeAspect="1"/>
          </p:cNvSpPr>
          <p:nvPr/>
        </p:nvSpPr>
        <p:spPr bwMode="auto">
          <a:xfrm>
            <a:off x="3976874" y="2754812"/>
            <a:ext cx="110794" cy="111917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59F7BA5-27B4-F347-9520-20E64768440C}"/>
              </a:ext>
            </a:extLst>
          </p:cNvPr>
          <p:cNvSpPr>
            <a:spLocks noChangeAspect="1"/>
          </p:cNvSpPr>
          <p:nvPr/>
        </p:nvSpPr>
        <p:spPr bwMode="auto">
          <a:xfrm>
            <a:off x="3828527" y="2756268"/>
            <a:ext cx="110794" cy="111917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2DC777E-B1E4-1B49-B3DA-899B46E29176}"/>
              </a:ext>
            </a:extLst>
          </p:cNvPr>
          <p:cNvSpPr/>
          <p:nvPr/>
        </p:nvSpPr>
        <p:spPr bwMode="auto">
          <a:xfrm>
            <a:off x="1617926" y="2629841"/>
            <a:ext cx="265963" cy="123101"/>
          </a:xfrm>
          <a:prstGeom prst="rect">
            <a:avLst/>
          </a:prstGeom>
          <a:solidFill>
            <a:srgbClr val="FFB614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2AB18DF-7720-E344-A5C5-B6D6DA1B797C}"/>
              </a:ext>
            </a:extLst>
          </p:cNvPr>
          <p:cNvSpPr>
            <a:spLocks noChangeAspect="1"/>
          </p:cNvSpPr>
          <p:nvPr/>
        </p:nvSpPr>
        <p:spPr bwMode="auto">
          <a:xfrm>
            <a:off x="1773095" y="2748621"/>
            <a:ext cx="110794" cy="111917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9CDF06A-BD0A-A540-A749-1105D3759873}"/>
              </a:ext>
            </a:extLst>
          </p:cNvPr>
          <p:cNvSpPr>
            <a:spLocks noChangeAspect="1"/>
          </p:cNvSpPr>
          <p:nvPr/>
        </p:nvSpPr>
        <p:spPr bwMode="auto">
          <a:xfrm>
            <a:off x="1624748" y="2750077"/>
            <a:ext cx="110794" cy="111917"/>
          </a:xfrm>
          <a:prstGeom prst="ellipse">
            <a:avLst/>
          </a:prstGeom>
          <a:solidFill>
            <a:schemeClr val="tx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9CE8301D-B6A2-7547-BC54-8D815E68A1CA}"/>
              </a:ext>
            </a:extLst>
          </p:cNvPr>
          <p:cNvSpPr>
            <a:spLocks noChangeAspect="1"/>
          </p:cNvSpPr>
          <p:nvPr/>
        </p:nvSpPr>
        <p:spPr bwMode="auto">
          <a:xfrm>
            <a:off x="5050488" y="3475329"/>
            <a:ext cx="184498" cy="109390"/>
          </a:xfrm>
          <a:custGeom>
            <a:avLst/>
            <a:gdLst>
              <a:gd name="connsiteX0" fmla="*/ 414528 w 414528"/>
              <a:gd name="connsiteY0" fmla="*/ 14211 h 380108"/>
              <a:gd name="connsiteX1" fmla="*/ 243840 w 414528"/>
              <a:gd name="connsiteY1" fmla="*/ 38595 h 380108"/>
              <a:gd name="connsiteX2" fmla="*/ 158496 w 414528"/>
              <a:gd name="connsiteY2" fmla="*/ 343395 h 380108"/>
              <a:gd name="connsiteX3" fmla="*/ 0 w 414528"/>
              <a:gd name="connsiteY3" fmla="*/ 379971 h 38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528" h="380108">
                <a:moveTo>
                  <a:pt x="414528" y="14211"/>
                </a:moveTo>
                <a:cubicBezTo>
                  <a:pt x="350520" y="-1029"/>
                  <a:pt x="286512" y="-16269"/>
                  <a:pt x="243840" y="38595"/>
                </a:cubicBezTo>
                <a:cubicBezTo>
                  <a:pt x="201168" y="93459"/>
                  <a:pt x="199136" y="286499"/>
                  <a:pt x="158496" y="343395"/>
                </a:cubicBezTo>
                <a:cubicBezTo>
                  <a:pt x="117856" y="400291"/>
                  <a:pt x="52832" y="371843"/>
                  <a:pt x="0" y="379971"/>
                </a:cubicBezTo>
              </a:path>
            </a:pathLst>
          </a:custGeom>
          <a:noFill/>
          <a:ln w="3175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AE54DF79-2E16-424D-94DD-59FAFE973861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5613027" y="3464154"/>
            <a:ext cx="209406" cy="124158"/>
          </a:xfrm>
          <a:custGeom>
            <a:avLst/>
            <a:gdLst>
              <a:gd name="connsiteX0" fmla="*/ 414528 w 414528"/>
              <a:gd name="connsiteY0" fmla="*/ 14211 h 380108"/>
              <a:gd name="connsiteX1" fmla="*/ 243840 w 414528"/>
              <a:gd name="connsiteY1" fmla="*/ 38595 h 380108"/>
              <a:gd name="connsiteX2" fmla="*/ 158496 w 414528"/>
              <a:gd name="connsiteY2" fmla="*/ 343395 h 380108"/>
              <a:gd name="connsiteX3" fmla="*/ 0 w 414528"/>
              <a:gd name="connsiteY3" fmla="*/ 379971 h 38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528" h="380108">
                <a:moveTo>
                  <a:pt x="414528" y="14211"/>
                </a:moveTo>
                <a:cubicBezTo>
                  <a:pt x="350520" y="-1029"/>
                  <a:pt x="286512" y="-16269"/>
                  <a:pt x="243840" y="38595"/>
                </a:cubicBezTo>
                <a:cubicBezTo>
                  <a:pt x="201168" y="93459"/>
                  <a:pt x="199136" y="286499"/>
                  <a:pt x="158496" y="343395"/>
                </a:cubicBezTo>
                <a:cubicBezTo>
                  <a:pt x="117856" y="400291"/>
                  <a:pt x="52832" y="371843"/>
                  <a:pt x="0" y="379971"/>
                </a:cubicBezTo>
              </a:path>
            </a:pathLst>
          </a:custGeom>
          <a:noFill/>
          <a:ln w="3175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5AD92138-D31E-E34F-BC93-D18863436E35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7469507" y="3418769"/>
            <a:ext cx="303342" cy="168045"/>
          </a:xfrm>
          <a:custGeom>
            <a:avLst/>
            <a:gdLst>
              <a:gd name="connsiteX0" fmla="*/ 414528 w 414528"/>
              <a:gd name="connsiteY0" fmla="*/ 14211 h 380108"/>
              <a:gd name="connsiteX1" fmla="*/ 243840 w 414528"/>
              <a:gd name="connsiteY1" fmla="*/ 38595 h 380108"/>
              <a:gd name="connsiteX2" fmla="*/ 158496 w 414528"/>
              <a:gd name="connsiteY2" fmla="*/ 343395 h 380108"/>
              <a:gd name="connsiteX3" fmla="*/ 0 w 414528"/>
              <a:gd name="connsiteY3" fmla="*/ 379971 h 38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528" h="380108">
                <a:moveTo>
                  <a:pt x="414528" y="14211"/>
                </a:moveTo>
                <a:cubicBezTo>
                  <a:pt x="350520" y="-1029"/>
                  <a:pt x="286512" y="-16269"/>
                  <a:pt x="243840" y="38595"/>
                </a:cubicBezTo>
                <a:cubicBezTo>
                  <a:pt x="201168" y="93459"/>
                  <a:pt x="199136" y="286499"/>
                  <a:pt x="158496" y="343395"/>
                </a:cubicBezTo>
                <a:cubicBezTo>
                  <a:pt x="117856" y="400291"/>
                  <a:pt x="52832" y="371843"/>
                  <a:pt x="0" y="379971"/>
                </a:cubicBezTo>
              </a:path>
            </a:pathLst>
          </a:custGeom>
          <a:noFill/>
          <a:ln w="3175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75706BF-EEE4-5744-8349-35F131FB67FE}"/>
              </a:ext>
            </a:extLst>
          </p:cNvPr>
          <p:cNvSpPr>
            <a:spLocks noChangeAspect="1"/>
          </p:cNvSpPr>
          <p:nvPr/>
        </p:nvSpPr>
        <p:spPr bwMode="auto">
          <a:xfrm>
            <a:off x="6442547" y="3433099"/>
            <a:ext cx="254977" cy="151177"/>
          </a:xfrm>
          <a:custGeom>
            <a:avLst/>
            <a:gdLst>
              <a:gd name="connsiteX0" fmla="*/ 414528 w 414528"/>
              <a:gd name="connsiteY0" fmla="*/ 14211 h 380108"/>
              <a:gd name="connsiteX1" fmla="*/ 243840 w 414528"/>
              <a:gd name="connsiteY1" fmla="*/ 38595 h 380108"/>
              <a:gd name="connsiteX2" fmla="*/ 158496 w 414528"/>
              <a:gd name="connsiteY2" fmla="*/ 343395 h 380108"/>
              <a:gd name="connsiteX3" fmla="*/ 0 w 414528"/>
              <a:gd name="connsiteY3" fmla="*/ 379971 h 38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528" h="380108">
                <a:moveTo>
                  <a:pt x="414528" y="14211"/>
                </a:moveTo>
                <a:cubicBezTo>
                  <a:pt x="350520" y="-1029"/>
                  <a:pt x="286512" y="-16269"/>
                  <a:pt x="243840" y="38595"/>
                </a:cubicBezTo>
                <a:cubicBezTo>
                  <a:pt x="201168" y="93459"/>
                  <a:pt x="199136" y="286499"/>
                  <a:pt x="158496" y="343395"/>
                </a:cubicBezTo>
                <a:cubicBezTo>
                  <a:pt x="117856" y="400291"/>
                  <a:pt x="52832" y="371843"/>
                  <a:pt x="0" y="379971"/>
                </a:cubicBezTo>
              </a:path>
            </a:pathLst>
          </a:custGeom>
          <a:noFill/>
          <a:ln w="3175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6E52503-6D23-AF49-B186-3773B41F761C}"/>
              </a:ext>
            </a:extLst>
          </p:cNvPr>
          <p:cNvCxnSpPr>
            <a:cxnSpLocks/>
          </p:cNvCxnSpPr>
          <p:nvPr/>
        </p:nvCxnSpPr>
        <p:spPr>
          <a:xfrm>
            <a:off x="682824" y="4169999"/>
            <a:ext cx="109728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3EB64C7-25C8-D941-893C-752ABC8B83FE}"/>
              </a:ext>
            </a:extLst>
          </p:cNvPr>
          <p:cNvCxnSpPr>
            <a:cxnSpLocks/>
          </p:cNvCxnSpPr>
          <p:nvPr/>
        </p:nvCxnSpPr>
        <p:spPr>
          <a:xfrm>
            <a:off x="684068" y="3902060"/>
            <a:ext cx="10972800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EDF5D72-F767-0741-807E-65F366B0F61F}"/>
              </a:ext>
            </a:extLst>
          </p:cNvPr>
          <p:cNvCxnSpPr>
            <a:cxnSpLocks/>
          </p:cNvCxnSpPr>
          <p:nvPr/>
        </p:nvCxnSpPr>
        <p:spPr>
          <a:xfrm>
            <a:off x="683010" y="4940582"/>
            <a:ext cx="10972800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F8B74CF-C0A9-A848-8324-8A27DC46AAB5}"/>
              </a:ext>
            </a:extLst>
          </p:cNvPr>
          <p:cNvCxnSpPr>
            <a:cxnSpLocks/>
          </p:cNvCxnSpPr>
          <p:nvPr/>
        </p:nvCxnSpPr>
        <p:spPr>
          <a:xfrm>
            <a:off x="684068" y="4670517"/>
            <a:ext cx="109728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99ED2C3-BBC5-454A-A1DC-F81180351531}"/>
              </a:ext>
            </a:extLst>
          </p:cNvPr>
          <p:cNvCxnSpPr>
            <a:cxnSpLocks/>
          </p:cNvCxnSpPr>
          <p:nvPr/>
        </p:nvCxnSpPr>
        <p:spPr>
          <a:xfrm>
            <a:off x="1318206" y="3036057"/>
            <a:ext cx="3138407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62DDE96-6A66-AA49-BBC8-B1EFB15EBF9E}"/>
              </a:ext>
            </a:extLst>
          </p:cNvPr>
          <p:cNvCxnSpPr>
            <a:cxnSpLocks/>
          </p:cNvCxnSpPr>
          <p:nvPr/>
        </p:nvCxnSpPr>
        <p:spPr>
          <a:xfrm>
            <a:off x="1310575" y="3225518"/>
            <a:ext cx="3149213" cy="473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BFC4919-DB0B-4D4D-9E92-23A9855C5664}"/>
              </a:ext>
            </a:extLst>
          </p:cNvPr>
          <p:cNvGrpSpPr/>
          <p:nvPr/>
        </p:nvGrpSpPr>
        <p:grpSpPr>
          <a:xfrm rot="10800000">
            <a:off x="3780871" y="5269042"/>
            <a:ext cx="771945" cy="210763"/>
            <a:chOff x="5128420" y="3354991"/>
            <a:chExt cx="771945" cy="21076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B6397AC-4545-E445-81EA-E2BB4D81C4FF}"/>
                </a:ext>
              </a:extLst>
            </p:cNvPr>
            <p:cNvSpPr/>
            <p:nvPr/>
          </p:nvSpPr>
          <p:spPr bwMode="auto">
            <a:xfrm>
              <a:off x="5313613" y="3354991"/>
              <a:ext cx="377346" cy="206727"/>
            </a:xfrm>
            <a:prstGeom prst="rect">
              <a:avLst/>
            </a:prstGeom>
            <a:solidFill>
              <a:srgbClr val="FFB614"/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7A2AF480-5566-234E-83E4-B9F33AE2026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28420" y="3452771"/>
              <a:ext cx="184498" cy="109390"/>
            </a:xfrm>
            <a:custGeom>
              <a:avLst/>
              <a:gdLst>
                <a:gd name="connsiteX0" fmla="*/ 414528 w 414528"/>
                <a:gd name="connsiteY0" fmla="*/ 14211 h 380108"/>
                <a:gd name="connsiteX1" fmla="*/ 243840 w 414528"/>
                <a:gd name="connsiteY1" fmla="*/ 38595 h 380108"/>
                <a:gd name="connsiteX2" fmla="*/ 158496 w 414528"/>
                <a:gd name="connsiteY2" fmla="*/ 343395 h 380108"/>
                <a:gd name="connsiteX3" fmla="*/ 0 w 414528"/>
                <a:gd name="connsiteY3" fmla="*/ 379971 h 38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528" h="380108">
                  <a:moveTo>
                    <a:pt x="414528" y="14211"/>
                  </a:moveTo>
                  <a:cubicBezTo>
                    <a:pt x="350520" y="-1029"/>
                    <a:pt x="286512" y="-16269"/>
                    <a:pt x="243840" y="38595"/>
                  </a:cubicBezTo>
                  <a:cubicBezTo>
                    <a:pt x="201168" y="93459"/>
                    <a:pt x="199136" y="286499"/>
                    <a:pt x="158496" y="343395"/>
                  </a:cubicBezTo>
                  <a:cubicBezTo>
                    <a:pt x="117856" y="400291"/>
                    <a:pt x="52832" y="371843"/>
                    <a:pt x="0" y="379971"/>
                  </a:cubicBezTo>
                </a:path>
              </a:pathLst>
            </a:custGeom>
            <a:noFill/>
            <a:ln w="31750" cap="sq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D79788D4-DFFA-8E44-AD93-78523C0E6EF4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5690959" y="3441596"/>
              <a:ext cx="209406" cy="124158"/>
            </a:xfrm>
            <a:custGeom>
              <a:avLst/>
              <a:gdLst>
                <a:gd name="connsiteX0" fmla="*/ 414528 w 414528"/>
                <a:gd name="connsiteY0" fmla="*/ 14211 h 380108"/>
                <a:gd name="connsiteX1" fmla="*/ 243840 w 414528"/>
                <a:gd name="connsiteY1" fmla="*/ 38595 h 380108"/>
                <a:gd name="connsiteX2" fmla="*/ 158496 w 414528"/>
                <a:gd name="connsiteY2" fmla="*/ 343395 h 380108"/>
                <a:gd name="connsiteX3" fmla="*/ 0 w 414528"/>
                <a:gd name="connsiteY3" fmla="*/ 379971 h 38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528" h="380108">
                  <a:moveTo>
                    <a:pt x="414528" y="14211"/>
                  </a:moveTo>
                  <a:cubicBezTo>
                    <a:pt x="350520" y="-1029"/>
                    <a:pt x="286512" y="-16269"/>
                    <a:pt x="243840" y="38595"/>
                  </a:cubicBezTo>
                  <a:cubicBezTo>
                    <a:pt x="201168" y="93459"/>
                    <a:pt x="199136" y="286499"/>
                    <a:pt x="158496" y="343395"/>
                  </a:cubicBezTo>
                  <a:cubicBezTo>
                    <a:pt x="117856" y="400291"/>
                    <a:pt x="52832" y="371843"/>
                    <a:pt x="0" y="379971"/>
                  </a:cubicBezTo>
                </a:path>
              </a:pathLst>
            </a:custGeom>
            <a:noFill/>
            <a:ln w="31750" cap="sq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87C5FBE-8CFF-C14C-847C-A78A556ECD82}"/>
              </a:ext>
            </a:extLst>
          </p:cNvPr>
          <p:cNvGrpSpPr/>
          <p:nvPr/>
        </p:nvGrpSpPr>
        <p:grpSpPr>
          <a:xfrm rot="10800000">
            <a:off x="7649016" y="5259496"/>
            <a:ext cx="771945" cy="210763"/>
            <a:chOff x="5128420" y="3354991"/>
            <a:chExt cx="771945" cy="21076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AFCCDB1-77AA-3947-B17F-50C95BE3310E}"/>
                </a:ext>
              </a:extLst>
            </p:cNvPr>
            <p:cNvSpPr/>
            <p:nvPr/>
          </p:nvSpPr>
          <p:spPr bwMode="auto">
            <a:xfrm>
              <a:off x="5313613" y="3354991"/>
              <a:ext cx="377346" cy="206727"/>
            </a:xfrm>
            <a:prstGeom prst="rect">
              <a:avLst/>
            </a:prstGeom>
            <a:solidFill>
              <a:srgbClr val="FFB614"/>
            </a:solidFill>
            <a:ln w="12700" cap="sq" algn="ctr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B786A9B8-BCD1-5041-8B85-BCDCC5E3705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28420" y="3452771"/>
              <a:ext cx="184498" cy="109390"/>
            </a:xfrm>
            <a:custGeom>
              <a:avLst/>
              <a:gdLst>
                <a:gd name="connsiteX0" fmla="*/ 414528 w 414528"/>
                <a:gd name="connsiteY0" fmla="*/ 14211 h 380108"/>
                <a:gd name="connsiteX1" fmla="*/ 243840 w 414528"/>
                <a:gd name="connsiteY1" fmla="*/ 38595 h 380108"/>
                <a:gd name="connsiteX2" fmla="*/ 158496 w 414528"/>
                <a:gd name="connsiteY2" fmla="*/ 343395 h 380108"/>
                <a:gd name="connsiteX3" fmla="*/ 0 w 414528"/>
                <a:gd name="connsiteY3" fmla="*/ 379971 h 38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528" h="380108">
                  <a:moveTo>
                    <a:pt x="414528" y="14211"/>
                  </a:moveTo>
                  <a:cubicBezTo>
                    <a:pt x="350520" y="-1029"/>
                    <a:pt x="286512" y="-16269"/>
                    <a:pt x="243840" y="38595"/>
                  </a:cubicBezTo>
                  <a:cubicBezTo>
                    <a:pt x="201168" y="93459"/>
                    <a:pt x="199136" y="286499"/>
                    <a:pt x="158496" y="343395"/>
                  </a:cubicBezTo>
                  <a:cubicBezTo>
                    <a:pt x="117856" y="400291"/>
                    <a:pt x="52832" y="371843"/>
                    <a:pt x="0" y="379971"/>
                  </a:cubicBezTo>
                </a:path>
              </a:pathLst>
            </a:custGeom>
            <a:noFill/>
            <a:ln w="31750" cap="sq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F066BADD-830E-8B4B-8668-6DB1B7B0CD12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5690959" y="3441596"/>
              <a:ext cx="209406" cy="124158"/>
            </a:xfrm>
            <a:custGeom>
              <a:avLst/>
              <a:gdLst>
                <a:gd name="connsiteX0" fmla="*/ 414528 w 414528"/>
                <a:gd name="connsiteY0" fmla="*/ 14211 h 380108"/>
                <a:gd name="connsiteX1" fmla="*/ 243840 w 414528"/>
                <a:gd name="connsiteY1" fmla="*/ 38595 h 380108"/>
                <a:gd name="connsiteX2" fmla="*/ 158496 w 414528"/>
                <a:gd name="connsiteY2" fmla="*/ 343395 h 380108"/>
                <a:gd name="connsiteX3" fmla="*/ 0 w 414528"/>
                <a:gd name="connsiteY3" fmla="*/ 379971 h 38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528" h="380108">
                  <a:moveTo>
                    <a:pt x="414528" y="14211"/>
                  </a:moveTo>
                  <a:cubicBezTo>
                    <a:pt x="350520" y="-1029"/>
                    <a:pt x="286512" y="-16269"/>
                    <a:pt x="243840" y="38595"/>
                  </a:cubicBezTo>
                  <a:cubicBezTo>
                    <a:pt x="201168" y="93459"/>
                    <a:pt x="199136" y="286499"/>
                    <a:pt x="158496" y="343395"/>
                  </a:cubicBezTo>
                  <a:cubicBezTo>
                    <a:pt x="117856" y="400291"/>
                    <a:pt x="52832" y="371843"/>
                    <a:pt x="0" y="379971"/>
                  </a:cubicBezTo>
                </a:path>
              </a:pathLst>
            </a:custGeom>
            <a:noFill/>
            <a:ln w="31750" cap="sq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8" name="Freeform 77">
            <a:extLst>
              <a:ext uri="{FF2B5EF4-FFF2-40B4-BE49-F238E27FC236}">
                <a16:creationId xmlns:a16="http://schemas.microsoft.com/office/drawing/2014/main" id="{66625E8E-04BC-1648-B477-EF1A0A81A3DC}"/>
              </a:ext>
            </a:extLst>
          </p:cNvPr>
          <p:cNvSpPr>
            <a:spLocks noChangeAspect="1"/>
          </p:cNvSpPr>
          <p:nvPr/>
        </p:nvSpPr>
        <p:spPr bwMode="auto">
          <a:xfrm rot="10584046" flipH="1">
            <a:off x="5422869" y="5264014"/>
            <a:ext cx="216411" cy="203539"/>
          </a:xfrm>
          <a:custGeom>
            <a:avLst/>
            <a:gdLst>
              <a:gd name="connsiteX0" fmla="*/ 414528 w 414528"/>
              <a:gd name="connsiteY0" fmla="*/ 14211 h 380108"/>
              <a:gd name="connsiteX1" fmla="*/ 243840 w 414528"/>
              <a:gd name="connsiteY1" fmla="*/ 38595 h 380108"/>
              <a:gd name="connsiteX2" fmla="*/ 158496 w 414528"/>
              <a:gd name="connsiteY2" fmla="*/ 343395 h 380108"/>
              <a:gd name="connsiteX3" fmla="*/ 0 w 414528"/>
              <a:gd name="connsiteY3" fmla="*/ 379971 h 38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528" h="380108">
                <a:moveTo>
                  <a:pt x="414528" y="14211"/>
                </a:moveTo>
                <a:cubicBezTo>
                  <a:pt x="350520" y="-1029"/>
                  <a:pt x="286512" y="-16269"/>
                  <a:pt x="243840" y="38595"/>
                </a:cubicBezTo>
                <a:cubicBezTo>
                  <a:pt x="201168" y="93459"/>
                  <a:pt x="199136" y="286499"/>
                  <a:pt x="158496" y="343395"/>
                </a:cubicBezTo>
                <a:cubicBezTo>
                  <a:pt x="117856" y="400291"/>
                  <a:pt x="52832" y="371843"/>
                  <a:pt x="0" y="379971"/>
                </a:cubicBezTo>
              </a:path>
            </a:pathLst>
          </a:custGeom>
          <a:noFill/>
          <a:ln w="3175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4714CF44-06CD-E24F-B8F8-4546FC43E74B}"/>
              </a:ext>
            </a:extLst>
          </p:cNvPr>
          <p:cNvSpPr>
            <a:spLocks noChangeAspect="1"/>
          </p:cNvSpPr>
          <p:nvPr/>
        </p:nvSpPr>
        <p:spPr bwMode="auto">
          <a:xfrm rot="10584046">
            <a:off x="6825737" y="5273302"/>
            <a:ext cx="227785" cy="214237"/>
          </a:xfrm>
          <a:custGeom>
            <a:avLst/>
            <a:gdLst>
              <a:gd name="connsiteX0" fmla="*/ 414528 w 414528"/>
              <a:gd name="connsiteY0" fmla="*/ 14211 h 380108"/>
              <a:gd name="connsiteX1" fmla="*/ 243840 w 414528"/>
              <a:gd name="connsiteY1" fmla="*/ 38595 h 380108"/>
              <a:gd name="connsiteX2" fmla="*/ 158496 w 414528"/>
              <a:gd name="connsiteY2" fmla="*/ 343395 h 380108"/>
              <a:gd name="connsiteX3" fmla="*/ 0 w 414528"/>
              <a:gd name="connsiteY3" fmla="*/ 379971 h 38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528" h="380108">
                <a:moveTo>
                  <a:pt x="414528" y="14211"/>
                </a:moveTo>
                <a:cubicBezTo>
                  <a:pt x="350520" y="-1029"/>
                  <a:pt x="286512" y="-16269"/>
                  <a:pt x="243840" y="38595"/>
                </a:cubicBezTo>
                <a:cubicBezTo>
                  <a:pt x="201168" y="93459"/>
                  <a:pt x="199136" y="286499"/>
                  <a:pt x="158496" y="343395"/>
                </a:cubicBezTo>
                <a:cubicBezTo>
                  <a:pt x="117856" y="400291"/>
                  <a:pt x="52832" y="371843"/>
                  <a:pt x="0" y="379971"/>
                </a:cubicBezTo>
              </a:path>
            </a:pathLst>
          </a:custGeom>
          <a:noFill/>
          <a:ln w="3175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CE10A5A-B499-4B45-9B27-1F1D27AADF47}"/>
              </a:ext>
            </a:extLst>
          </p:cNvPr>
          <p:cNvCxnSpPr>
            <a:cxnSpLocks/>
          </p:cNvCxnSpPr>
          <p:nvPr/>
        </p:nvCxnSpPr>
        <p:spPr>
          <a:xfrm>
            <a:off x="2193082" y="2629841"/>
            <a:ext cx="1389888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2AE7098-17C7-544B-BA02-5CA012E0A63D}"/>
              </a:ext>
            </a:extLst>
          </p:cNvPr>
          <p:cNvCxnSpPr>
            <a:cxnSpLocks/>
          </p:cNvCxnSpPr>
          <p:nvPr/>
        </p:nvCxnSpPr>
        <p:spPr>
          <a:xfrm>
            <a:off x="2194967" y="2505071"/>
            <a:ext cx="1383631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BF71CAB-7CBF-4249-B8E9-F73611977C97}"/>
              </a:ext>
            </a:extLst>
          </p:cNvPr>
          <p:cNvCxnSpPr>
            <a:cxnSpLocks/>
          </p:cNvCxnSpPr>
          <p:nvPr/>
        </p:nvCxnSpPr>
        <p:spPr>
          <a:xfrm>
            <a:off x="4008578" y="3573352"/>
            <a:ext cx="0" cy="3219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977857A7-505A-6F4E-A5D9-0D25A2A330FF}"/>
              </a:ext>
            </a:extLst>
          </p:cNvPr>
          <p:cNvCxnSpPr>
            <a:cxnSpLocks/>
          </p:cNvCxnSpPr>
          <p:nvPr/>
        </p:nvCxnSpPr>
        <p:spPr>
          <a:xfrm>
            <a:off x="3693497" y="3588379"/>
            <a:ext cx="0" cy="5816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6E48F770-B741-7F45-AEF1-49A0E946D03A}"/>
              </a:ext>
            </a:extLst>
          </p:cNvPr>
          <p:cNvCxnSpPr>
            <a:cxnSpLocks/>
          </p:cNvCxnSpPr>
          <p:nvPr/>
        </p:nvCxnSpPr>
        <p:spPr>
          <a:xfrm>
            <a:off x="2109015" y="3565536"/>
            <a:ext cx="0" cy="3219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97AB5CF-7E36-814C-B142-CE769140CBA8}"/>
              </a:ext>
            </a:extLst>
          </p:cNvPr>
          <p:cNvCxnSpPr>
            <a:cxnSpLocks/>
          </p:cNvCxnSpPr>
          <p:nvPr/>
        </p:nvCxnSpPr>
        <p:spPr>
          <a:xfrm>
            <a:off x="1793934" y="3580563"/>
            <a:ext cx="0" cy="5816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70E605BA-DB9E-4D47-B6FA-077D669C5468}"/>
              </a:ext>
            </a:extLst>
          </p:cNvPr>
          <p:cNvCxnSpPr>
            <a:cxnSpLocks/>
          </p:cNvCxnSpPr>
          <p:nvPr/>
        </p:nvCxnSpPr>
        <p:spPr>
          <a:xfrm>
            <a:off x="3884311" y="2863554"/>
            <a:ext cx="0" cy="3658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2448E29-203D-9B4E-84D2-2E9B72FBE349}"/>
              </a:ext>
            </a:extLst>
          </p:cNvPr>
          <p:cNvCxnSpPr>
            <a:cxnSpLocks/>
          </p:cNvCxnSpPr>
          <p:nvPr/>
        </p:nvCxnSpPr>
        <p:spPr>
          <a:xfrm>
            <a:off x="4032271" y="2866729"/>
            <a:ext cx="0" cy="1624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C36484C-FB9A-AD42-848D-CA3D8009CCA4}"/>
              </a:ext>
            </a:extLst>
          </p:cNvPr>
          <p:cNvCxnSpPr>
            <a:cxnSpLocks/>
          </p:cNvCxnSpPr>
          <p:nvPr/>
        </p:nvCxnSpPr>
        <p:spPr>
          <a:xfrm>
            <a:off x="1680145" y="2847613"/>
            <a:ext cx="0" cy="3658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1CF5DC4A-C738-854D-A6B5-59BE80C773C7}"/>
              </a:ext>
            </a:extLst>
          </p:cNvPr>
          <p:cNvCxnSpPr>
            <a:cxnSpLocks/>
          </p:cNvCxnSpPr>
          <p:nvPr/>
        </p:nvCxnSpPr>
        <p:spPr>
          <a:xfrm>
            <a:off x="1828105" y="2860313"/>
            <a:ext cx="0" cy="1624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595B241D-9E70-C548-A8AB-AC2DA9E086BE}"/>
              </a:ext>
            </a:extLst>
          </p:cNvPr>
          <p:cNvCxnSpPr>
            <a:cxnSpLocks/>
          </p:cNvCxnSpPr>
          <p:nvPr/>
        </p:nvCxnSpPr>
        <p:spPr>
          <a:xfrm>
            <a:off x="2486072" y="2860945"/>
            <a:ext cx="0" cy="3658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D74B325-A76C-864C-80E3-2531963BEB98}"/>
              </a:ext>
            </a:extLst>
          </p:cNvPr>
          <p:cNvCxnSpPr>
            <a:cxnSpLocks/>
          </p:cNvCxnSpPr>
          <p:nvPr/>
        </p:nvCxnSpPr>
        <p:spPr>
          <a:xfrm>
            <a:off x="2683413" y="2860713"/>
            <a:ext cx="0" cy="1624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5C14A59C-4535-2A44-8AE0-9A4F9075336C}"/>
              </a:ext>
            </a:extLst>
          </p:cNvPr>
          <p:cNvCxnSpPr>
            <a:cxnSpLocks/>
          </p:cNvCxnSpPr>
          <p:nvPr/>
        </p:nvCxnSpPr>
        <p:spPr>
          <a:xfrm>
            <a:off x="3089578" y="2860305"/>
            <a:ext cx="0" cy="3658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09A2B36B-3570-DB49-AB70-12B6B1395864}"/>
              </a:ext>
            </a:extLst>
          </p:cNvPr>
          <p:cNvCxnSpPr>
            <a:cxnSpLocks/>
          </p:cNvCxnSpPr>
          <p:nvPr/>
        </p:nvCxnSpPr>
        <p:spPr>
          <a:xfrm>
            <a:off x="3295178" y="2856556"/>
            <a:ext cx="0" cy="1624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A440EDF5-0856-284E-9CDA-DC5BB64C4EA0}"/>
              </a:ext>
            </a:extLst>
          </p:cNvPr>
          <p:cNvCxnSpPr>
            <a:cxnSpLocks/>
          </p:cNvCxnSpPr>
          <p:nvPr/>
        </p:nvCxnSpPr>
        <p:spPr>
          <a:xfrm>
            <a:off x="5822433" y="3596209"/>
            <a:ext cx="0" cy="3219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F62A58D4-160F-2142-AACA-5BDFA2260BDD}"/>
              </a:ext>
            </a:extLst>
          </p:cNvPr>
          <p:cNvCxnSpPr>
            <a:cxnSpLocks/>
          </p:cNvCxnSpPr>
          <p:nvPr/>
        </p:nvCxnSpPr>
        <p:spPr>
          <a:xfrm>
            <a:off x="5050488" y="3596645"/>
            <a:ext cx="0" cy="5816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BB33C4C4-A568-E244-B9D0-EB069AAD860A}"/>
              </a:ext>
            </a:extLst>
          </p:cNvPr>
          <p:cNvCxnSpPr>
            <a:cxnSpLocks/>
          </p:cNvCxnSpPr>
          <p:nvPr/>
        </p:nvCxnSpPr>
        <p:spPr>
          <a:xfrm>
            <a:off x="7776568" y="3588379"/>
            <a:ext cx="0" cy="3219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1E6E0A39-E4A1-4F46-9CE9-37E254727F71}"/>
              </a:ext>
            </a:extLst>
          </p:cNvPr>
          <p:cNvCxnSpPr>
            <a:cxnSpLocks/>
          </p:cNvCxnSpPr>
          <p:nvPr/>
        </p:nvCxnSpPr>
        <p:spPr>
          <a:xfrm>
            <a:off x="6454172" y="3590629"/>
            <a:ext cx="0" cy="5816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E150CFA-914C-094E-A12A-FD377E782916}"/>
              </a:ext>
            </a:extLst>
          </p:cNvPr>
          <p:cNvCxnSpPr>
            <a:cxnSpLocks/>
          </p:cNvCxnSpPr>
          <p:nvPr/>
        </p:nvCxnSpPr>
        <p:spPr>
          <a:xfrm>
            <a:off x="9419923" y="3596670"/>
            <a:ext cx="0" cy="3219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6351261-4111-074B-BE32-EA1B7FADCC54}"/>
              </a:ext>
            </a:extLst>
          </p:cNvPr>
          <p:cNvCxnSpPr>
            <a:cxnSpLocks/>
          </p:cNvCxnSpPr>
          <p:nvPr/>
        </p:nvCxnSpPr>
        <p:spPr>
          <a:xfrm>
            <a:off x="9220764" y="3588840"/>
            <a:ext cx="0" cy="5816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Freeform 133">
            <a:extLst>
              <a:ext uri="{FF2B5EF4-FFF2-40B4-BE49-F238E27FC236}">
                <a16:creationId xmlns:a16="http://schemas.microsoft.com/office/drawing/2014/main" id="{8B6057FC-F26D-6849-A244-82DF63A61051}"/>
              </a:ext>
            </a:extLst>
          </p:cNvPr>
          <p:cNvSpPr>
            <a:spLocks noChangeAspect="1"/>
          </p:cNvSpPr>
          <p:nvPr/>
        </p:nvSpPr>
        <p:spPr bwMode="auto">
          <a:xfrm>
            <a:off x="9243399" y="3195238"/>
            <a:ext cx="422665" cy="397524"/>
          </a:xfrm>
          <a:custGeom>
            <a:avLst/>
            <a:gdLst>
              <a:gd name="connsiteX0" fmla="*/ 414528 w 414528"/>
              <a:gd name="connsiteY0" fmla="*/ 14211 h 380108"/>
              <a:gd name="connsiteX1" fmla="*/ 243840 w 414528"/>
              <a:gd name="connsiteY1" fmla="*/ 38595 h 380108"/>
              <a:gd name="connsiteX2" fmla="*/ 158496 w 414528"/>
              <a:gd name="connsiteY2" fmla="*/ 343395 h 380108"/>
              <a:gd name="connsiteX3" fmla="*/ 0 w 414528"/>
              <a:gd name="connsiteY3" fmla="*/ 379971 h 38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528" h="380108">
                <a:moveTo>
                  <a:pt x="414528" y="14211"/>
                </a:moveTo>
                <a:cubicBezTo>
                  <a:pt x="350520" y="-1029"/>
                  <a:pt x="286512" y="-16269"/>
                  <a:pt x="243840" y="38595"/>
                </a:cubicBezTo>
                <a:cubicBezTo>
                  <a:pt x="201168" y="93459"/>
                  <a:pt x="199136" y="286499"/>
                  <a:pt x="158496" y="343395"/>
                </a:cubicBezTo>
                <a:cubicBezTo>
                  <a:pt x="117856" y="400291"/>
                  <a:pt x="52832" y="371843"/>
                  <a:pt x="0" y="379971"/>
                </a:cubicBezTo>
              </a:path>
            </a:pathLst>
          </a:custGeom>
          <a:noFill/>
          <a:ln w="3175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Freeform 134">
            <a:extLst>
              <a:ext uri="{FF2B5EF4-FFF2-40B4-BE49-F238E27FC236}">
                <a16:creationId xmlns:a16="http://schemas.microsoft.com/office/drawing/2014/main" id="{73FE9413-0A12-FA4B-81B9-1F330BEB4319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1100376" y="3165808"/>
            <a:ext cx="448014" cy="421365"/>
          </a:xfrm>
          <a:custGeom>
            <a:avLst/>
            <a:gdLst>
              <a:gd name="connsiteX0" fmla="*/ 414528 w 414528"/>
              <a:gd name="connsiteY0" fmla="*/ 14211 h 380108"/>
              <a:gd name="connsiteX1" fmla="*/ 243840 w 414528"/>
              <a:gd name="connsiteY1" fmla="*/ 38595 h 380108"/>
              <a:gd name="connsiteX2" fmla="*/ 158496 w 414528"/>
              <a:gd name="connsiteY2" fmla="*/ 343395 h 380108"/>
              <a:gd name="connsiteX3" fmla="*/ 0 w 414528"/>
              <a:gd name="connsiteY3" fmla="*/ 379971 h 38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528" h="380108">
                <a:moveTo>
                  <a:pt x="414528" y="14211"/>
                </a:moveTo>
                <a:cubicBezTo>
                  <a:pt x="350520" y="-1029"/>
                  <a:pt x="286512" y="-16269"/>
                  <a:pt x="243840" y="38595"/>
                </a:cubicBezTo>
                <a:cubicBezTo>
                  <a:pt x="201168" y="93459"/>
                  <a:pt x="199136" y="286499"/>
                  <a:pt x="158496" y="343395"/>
                </a:cubicBezTo>
                <a:cubicBezTo>
                  <a:pt x="117856" y="400291"/>
                  <a:pt x="52832" y="371843"/>
                  <a:pt x="0" y="379971"/>
                </a:cubicBezTo>
              </a:path>
            </a:pathLst>
          </a:custGeom>
          <a:noFill/>
          <a:ln w="3175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D877ED5C-B3D1-8B45-A348-8247C3CDC193}"/>
              </a:ext>
            </a:extLst>
          </p:cNvPr>
          <p:cNvCxnSpPr>
            <a:cxnSpLocks/>
          </p:cNvCxnSpPr>
          <p:nvPr/>
        </p:nvCxnSpPr>
        <p:spPr>
          <a:xfrm>
            <a:off x="6928825" y="4689052"/>
            <a:ext cx="0" cy="5816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4592243B-B47F-3E48-8CD0-77D146B94691}"/>
              </a:ext>
            </a:extLst>
          </p:cNvPr>
          <p:cNvCxnSpPr>
            <a:cxnSpLocks/>
          </p:cNvCxnSpPr>
          <p:nvPr/>
        </p:nvCxnSpPr>
        <p:spPr>
          <a:xfrm>
            <a:off x="5534350" y="4944444"/>
            <a:ext cx="0" cy="3219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7E743D8A-8FCE-C64C-BC91-1F83263FE172}"/>
              </a:ext>
            </a:extLst>
          </p:cNvPr>
          <p:cNvCxnSpPr>
            <a:cxnSpLocks/>
          </p:cNvCxnSpPr>
          <p:nvPr/>
        </p:nvCxnSpPr>
        <p:spPr>
          <a:xfrm>
            <a:off x="7632478" y="4686045"/>
            <a:ext cx="0" cy="5816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2D070AE-ED99-2240-9C1B-A3931ECC2B23}"/>
              </a:ext>
            </a:extLst>
          </p:cNvPr>
          <p:cNvCxnSpPr>
            <a:cxnSpLocks/>
          </p:cNvCxnSpPr>
          <p:nvPr/>
        </p:nvCxnSpPr>
        <p:spPr>
          <a:xfrm>
            <a:off x="8418884" y="4952643"/>
            <a:ext cx="0" cy="3219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Freeform 139">
            <a:extLst>
              <a:ext uri="{FF2B5EF4-FFF2-40B4-BE49-F238E27FC236}">
                <a16:creationId xmlns:a16="http://schemas.microsoft.com/office/drawing/2014/main" id="{BA968817-28C4-A148-8159-213A6C4A2AED}"/>
              </a:ext>
            </a:extLst>
          </p:cNvPr>
          <p:cNvSpPr>
            <a:spLocks noChangeAspect="1"/>
          </p:cNvSpPr>
          <p:nvPr/>
        </p:nvSpPr>
        <p:spPr bwMode="auto">
          <a:xfrm rot="11305326" flipH="1">
            <a:off x="5528681" y="5281764"/>
            <a:ext cx="119478" cy="112371"/>
          </a:xfrm>
          <a:custGeom>
            <a:avLst/>
            <a:gdLst>
              <a:gd name="connsiteX0" fmla="*/ 414528 w 414528"/>
              <a:gd name="connsiteY0" fmla="*/ 14211 h 380108"/>
              <a:gd name="connsiteX1" fmla="*/ 243840 w 414528"/>
              <a:gd name="connsiteY1" fmla="*/ 38595 h 380108"/>
              <a:gd name="connsiteX2" fmla="*/ 158496 w 414528"/>
              <a:gd name="connsiteY2" fmla="*/ 343395 h 380108"/>
              <a:gd name="connsiteX3" fmla="*/ 0 w 414528"/>
              <a:gd name="connsiteY3" fmla="*/ 379971 h 38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528" h="380108">
                <a:moveTo>
                  <a:pt x="414528" y="14211"/>
                </a:moveTo>
                <a:cubicBezTo>
                  <a:pt x="350520" y="-1029"/>
                  <a:pt x="286512" y="-16269"/>
                  <a:pt x="243840" y="38595"/>
                </a:cubicBezTo>
                <a:cubicBezTo>
                  <a:pt x="201168" y="93459"/>
                  <a:pt x="199136" y="286499"/>
                  <a:pt x="158496" y="343395"/>
                </a:cubicBezTo>
                <a:cubicBezTo>
                  <a:pt x="117856" y="400291"/>
                  <a:pt x="52832" y="371843"/>
                  <a:pt x="0" y="379971"/>
                </a:cubicBezTo>
              </a:path>
            </a:pathLst>
          </a:custGeom>
          <a:noFill/>
          <a:ln w="3175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D3999E9E-A4EF-8F4B-A1B1-C9BF138D156C}"/>
              </a:ext>
            </a:extLst>
          </p:cNvPr>
          <p:cNvSpPr>
            <a:spLocks noChangeAspect="1"/>
          </p:cNvSpPr>
          <p:nvPr/>
        </p:nvSpPr>
        <p:spPr bwMode="auto">
          <a:xfrm rot="9896518">
            <a:off x="6816435" y="5288088"/>
            <a:ext cx="122170" cy="114904"/>
          </a:xfrm>
          <a:custGeom>
            <a:avLst/>
            <a:gdLst>
              <a:gd name="connsiteX0" fmla="*/ 414528 w 414528"/>
              <a:gd name="connsiteY0" fmla="*/ 14211 h 380108"/>
              <a:gd name="connsiteX1" fmla="*/ 243840 w 414528"/>
              <a:gd name="connsiteY1" fmla="*/ 38595 h 380108"/>
              <a:gd name="connsiteX2" fmla="*/ 158496 w 414528"/>
              <a:gd name="connsiteY2" fmla="*/ 343395 h 380108"/>
              <a:gd name="connsiteX3" fmla="*/ 0 w 414528"/>
              <a:gd name="connsiteY3" fmla="*/ 379971 h 38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528" h="380108">
                <a:moveTo>
                  <a:pt x="414528" y="14211"/>
                </a:moveTo>
                <a:cubicBezTo>
                  <a:pt x="350520" y="-1029"/>
                  <a:pt x="286512" y="-16269"/>
                  <a:pt x="243840" y="38595"/>
                </a:cubicBezTo>
                <a:cubicBezTo>
                  <a:pt x="201168" y="93459"/>
                  <a:pt x="199136" y="286499"/>
                  <a:pt x="158496" y="343395"/>
                </a:cubicBezTo>
                <a:cubicBezTo>
                  <a:pt x="117856" y="400291"/>
                  <a:pt x="52832" y="371843"/>
                  <a:pt x="0" y="379971"/>
                </a:cubicBezTo>
              </a:path>
            </a:pathLst>
          </a:custGeom>
          <a:noFill/>
          <a:ln w="3175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9C09C3B-5B96-8840-B50F-458E541607E1}"/>
              </a:ext>
            </a:extLst>
          </p:cNvPr>
          <p:cNvSpPr txBox="1"/>
          <p:nvPr/>
        </p:nvSpPr>
        <p:spPr>
          <a:xfrm>
            <a:off x="9317888" y="2298771"/>
            <a:ext cx="2058289" cy="41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Voltage Regulator Module (VRM)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1331287-88F7-584C-AAF8-DBAB540C5798}"/>
              </a:ext>
            </a:extLst>
          </p:cNvPr>
          <p:cNvSpPr txBox="1"/>
          <p:nvPr/>
        </p:nvSpPr>
        <p:spPr>
          <a:xfrm>
            <a:off x="2629454" y="2066501"/>
            <a:ext cx="518142" cy="41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E66EA66-C7CB-D649-8F83-386194CF41CE}"/>
              </a:ext>
            </a:extLst>
          </p:cNvPr>
          <p:cNvSpPr txBox="1"/>
          <p:nvPr/>
        </p:nvSpPr>
        <p:spPr>
          <a:xfrm>
            <a:off x="91955" y="2755108"/>
            <a:ext cx="1566431" cy="2507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BGA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package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17C5953-BF9B-814B-B268-D273FFDA606D}"/>
              </a:ext>
            </a:extLst>
          </p:cNvPr>
          <p:cNvSpPr txBox="1"/>
          <p:nvPr/>
        </p:nvSpPr>
        <p:spPr>
          <a:xfrm>
            <a:off x="5182530" y="5590353"/>
            <a:ext cx="2109273" cy="2507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Die in QFP Package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877B742-0C9C-0C47-8F2B-8F0371069834}"/>
              </a:ext>
            </a:extLst>
          </p:cNvPr>
          <p:cNvSpPr txBox="1"/>
          <p:nvPr/>
        </p:nvSpPr>
        <p:spPr>
          <a:xfrm>
            <a:off x="5962581" y="2618634"/>
            <a:ext cx="2284293" cy="41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Decoupling Capacitor (Decap)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93795D6-925A-F542-AFF7-9A0C1FC975BA}"/>
              </a:ext>
            </a:extLst>
          </p:cNvPr>
          <p:cNvSpPr txBox="1"/>
          <p:nvPr/>
        </p:nvSpPr>
        <p:spPr>
          <a:xfrm>
            <a:off x="4265298" y="3037003"/>
            <a:ext cx="2284293" cy="41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Decap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B28B6F9F-AD94-F54F-B715-3CB15120654F}"/>
              </a:ext>
            </a:extLst>
          </p:cNvPr>
          <p:cNvSpPr txBox="1"/>
          <p:nvPr/>
        </p:nvSpPr>
        <p:spPr>
          <a:xfrm>
            <a:off x="3036802" y="5435599"/>
            <a:ext cx="2284293" cy="41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Decap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025B165-D8BA-9A49-9432-96F54354D842}"/>
              </a:ext>
            </a:extLst>
          </p:cNvPr>
          <p:cNvSpPr txBox="1"/>
          <p:nvPr/>
        </p:nvSpPr>
        <p:spPr>
          <a:xfrm>
            <a:off x="6928825" y="5425877"/>
            <a:ext cx="2284293" cy="41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Decap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6D80749-9E35-044E-ADA6-DB7C8D289271}"/>
              </a:ext>
            </a:extLst>
          </p:cNvPr>
          <p:cNvSpPr txBox="1"/>
          <p:nvPr/>
        </p:nvSpPr>
        <p:spPr>
          <a:xfrm>
            <a:off x="3544440" y="2338218"/>
            <a:ext cx="820040" cy="41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Decap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489381F-2576-724E-81C0-FB633FE3EB40}"/>
              </a:ext>
            </a:extLst>
          </p:cNvPr>
          <p:cNvSpPr txBox="1"/>
          <p:nvPr/>
        </p:nvSpPr>
        <p:spPr>
          <a:xfrm>
            <a:off x="1326701" y="2341748"/>
            <a:ext cx="820040" cy="41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Decap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5858A59-598B-1B49-9215-0B71CAB594E7}"/>
              </a:ext>
            </a:extLst>
          </p:cNvPr>
          <p:cNvSpPr/>
          <p:nvPr/>
        </p:nvSpPr>
        <p:spPr bwMode="auto">
          <a:xfrm>
            <a:off x="608314" y="1483601"/>
            <a:ext cx="520039" cy="250766"/>
          </a:xfrm>
          <a:prstGeom prst="rect">
            <a:avLst/>
          </a:prstGeom>
          <a:solidFill>
            <a:schemeClr val="bg2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B4434032-B894-EF43-B75E-EFB25D39FDB7}"/>
              </a:ext>
            </a:extLst>
          </p:cNvPr>
          <p:cNvSpPr/>
          <p:nvPr/>
        </p:nvSpPr>
        <p:spPr bwMode="auto">
          <a:xfrm>
            <a:off x="608314" y="1755448"/>
            <a:ext cx="520039" cy="250766"/>
          </a:xfrm>
          <a:prstGeom prst="rect">
            <a:avLst/>
          </a:prstGeom>
          <a:solidFill>
            <a:srgbClr val="0070C0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9A6C656-E351-144C-965C-6A167CD4AD67}"/>
              </a:ext>
            </a:extLst>
          </p:cNvPr>
          <p:cNvSpPr txBox="1"/>
          <p:nvPr/>
        </p:nvSpPr>
        <p:spPr>
          <a:xfrm>
            <a:off x="767064" y="1443710"/>
            <a:ext cx="1566431" cy="2507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6F41F8AD-819F-EC41-A37C-AD42FBC576E1}"/>
              </a:ext>
            </a:extLst>
          </p:cNvPr>
          <p:cNvSpPr txBox="1"/>
          <p:nvPr/>
        </p:nvSpPr>
        <p:spPr>
          <a:xfrm>
            <a:off x="820318" y="1712984"/>
            <a:ext cx="1566431" cy="2507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Ground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4FC6C669-5816-D647-BED9-4C0A4A7948E1}"/>
              </a:ext>
            </a:extLst>
          </p:cNvPr>
          <p:cNvSpPr txBox="1"/>
          <p:nvPr/>
        </p:nvSpPr>
        <p:spPr>
          <a:xfrm>
            <a:off x="561479" y="5312174"/>
            <a:ext cx="2879484" cy="379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Printed Circuit Board (PCB)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CB35561-864A-4A4A-8DCA-AAEE9C37C75B}"/>
              </a:ext>
            </a:extLst>
          </p:cNvPr>
          <p:cNvSpPr txBox="1"/>
          <p:nvPr/>
        </p:nvSpPr>
        <p:spPr>
          <a:xfrm>
            <a:off x="233097" y="3328656"/>
            <a:ext cx="820040" cy="41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Balls</a:t>
            </a:r>
          </a:p>
        </p:txBody>
      </p: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2EAB2274-7E6F-6644-9DA4-AC704C593C4B}"/>
              </a:ext>
            </a:extLst>
          </p:cNvPr>
          <p:cNvCxnSpPr>
            <a:cxnSpLocks/>
          </p:cNvCxnSpPr>
          <p:nvPr/>
        </p:nvCxnSpPr>
        <p:spPr>
          <a:xfrm>
            <a:off x="910345" y="3493244"/>
            <a:ext cx="37450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723A2AEE-D9B0-D64A-A474-E62D6E16618D}"/>
              </a:ext>
            </a:extLst>
          </p:cNvPr>
          <p:cNvSpPr txBox="1"/>
          <p:nvPr/>
        </p:nvSpPr>
        <p:spPr>
          <a:xfrm>
            <a:off x="7922987" y="3099179"/>
            <a:ext cx="1159735" cy="417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Bonding Wires</a:t>
            </a:r>
          </a:p>
        </p:txBody>
      </p: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162507CD-7AD6-1C4B-8AEE-D8F92FC0C1F7}"/>
              </a:ext>
            </a:extLst>
          </p:cNvPr>
          <p:cNvCxnSpPr>
            <a:cxnSpLocks/>
          </p:cNvCxnSpPr>
          <p:nvPr/>
        </p:nvCxnSpPr>
        <p:spPr>
          <a:xfrm>
            <a:off x="8938699" y="3366680"/>
            <a:ext cx="37198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20687F06-A315-824B-AEA4-32E903BCB815}"/>
              </a:ext>
            </a:extLst>
          </p:cNvPr>
          <p:cNvCxnSpPr>
            <a:cxnSpLocks/>
          </p:cNvCxnSpPr>
          <p:nvPr/>
        </p:nvCxnSpPr>
        <p:spPr>
          <a:xfrm>
            <a:off x="3782692" y="4689052"/>
            <a:ext cx="0" cy="5816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2D1E48A1-16B7-3144-8681-5FDD93A052F7}"/>
              </a:ext>
            </a:extLst>
          </p:cNvPr>
          <p:cNvCxnSpPr>
            <a:cxnSpLocks/>
          </p:cNvCxnSpPr>
          <p:nvPr/>
        </p:nvCxnSpPr>
        <p:spPr>
          <a:xfrm>
            <a:off x="4559158" y="4960620"/>
            <a:ext cx="0" cy="32191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495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ircuit&#10;&#10;Description automatically generated">
            <a:extLst>
              <a:ext uri="{FF2B5EF4-FFF2-40B4-BE49-F238E27FC236}">
                <a16:creationId xmlns:a16="http://schemas.microsoft.com/office/drawing/2014/main" id="{53D42107-1A05-F830-5830-49B84E821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8" y="1885947"/>
            <a:ext cx="11848883" cy="2591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925F4-DBF5-4D54-6A3A-AB9360008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PDN’s Impedance Profile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5ACA1-B66C-5975-7BE5-C0102408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52BD5A-6E2E-A37F-DB5E-7D49F5C78D05}"/>
              </a:ext>
            </a:extLst>
          </p:cNvPr>
          <p:cNvSpPr txBox="1"/>
          <p:nvPr/>
        </p:nvSpPr>
        <p:spPr>
          <a:xfrm>
            <a:off x="1548883" y="4851698"/>
            <a:ext cx="492361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Equivalent RLC circuit of the system’s PDN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59C0A4-0D86-4668-9610-DED6F05A9682}"/>
              </a:ext>
            </a:extLst>
          </p:cNvPr>
          <p:cNvSpPr txBox="1"/>
          <p:nvPr/>
        </p:nvSpPr>
        <p:spPr>
          <a:xfrm>
            <a:off x="7825633" y="4831671"/>
            <a:ext cx="511143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Impedance profile over frequency</a:t>
            </a:r>
          </a:p>
        </p:txBody>
      </p:sp>
    </p:spTree>
    <p:extLst>
      <p:ext uri="{BB962C8B-B14F-4D97-AF65-F5344CB8AC3E}">
        <p14:creationId xmlns:p14="http://schemas.microsoft.com/office/powerpoint/2010/main" val="156906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F97B-ED45-8A6B-3385-778AA6BF9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On-die PDN’s Impedance 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2057AC-D5F8-639A-B001-3532AC62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7EE307-C0BC-DEB6-B243-AB74D97CF2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16" y="1560801"/>
            <a:ext cx="7781769" cy="482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54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25F4-DBF5-4D54-6A3A-AB9360008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5ACA1-B66C-5975-7BE5-C0102408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F02808-A139-7555-9169-B1E827AC5D79}"/>
              </a:ext>
            </a:extLst>
          </p:cNvPr>
          <p:cNvGrpSpPr/>
          <p:nvPr/>
        </p:nvGrpSpPr>
        <p:grpSpPr>
          <a:xfrm>
            <a:off x="-1043770" y="1495420"/>
            <a:ext cx="9662837" cy="4813814"/>
            <a:chOff x="-1422575" y="3516532"/>
            <a:chExt cx="9662837" cy="48138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83D909-7A2A-591D-60F1-E39D6C8BB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347" y="4047625"/>
              <a:ext cx="5720461" cy="2946726"/>
            </a:xfrm>
            <a:prstGeom prst="rect">
              <a:avLst/>
            </a:prstGeom>
          </p:spPr>
        </p:pic>
        <p:pic>
          <p:nvPicPr>
            <p:cNvPr id="8" name="Picture 7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094B3F6F-EE79-E9C0-3BFE-76E36273D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5268" y="7383692"/>
              <a:ext cx="2699128" cy="94665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5C3B56-D2B5-6581-D922-94724A3E8E1E}"/>
                </a:ext>
              </a:extLst>
            </p:cNvPr>
            <p:cNvSpPr txBox="1"/>
            <p:nvPr/>
          </p:nvSpPr>
          <p:spPr>
            <a:xfrm>
              <a:off x="-1422575" y="3516532"/>
              <a:ext cx="9662837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"/>
                  <a:ea typeface="Helvetica"/>
                  <a:cs typeface="Helvetica"/>
                  <a:sym typeface="Helvetica"/>
                </a:rPr>
                <a:t>Scattering parameters of a 2-port network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31C4F7-D804-B01B-25D7-BEDC14712A3C}"/>
              </a:ext>
            </a:extLst>
          </p:cNvPr>
          <p:cNvGrpSpPr>
            <a:grpSpLocks noChangeAspect="1"/>
          </p:cNvGrpSpPr>
          <p:nvPr/>
        </p:nvGrpSpPr>
        <p:grpSpPr>
          <a:xfrm>
            <a:off x="5955834" y="1459856"/>
            <a:ext cx="7178866" cy="3127892"/>
            <a:chOff x="6269243" y="3637931"/>
            <a:chExt cx="5962966" cy="25981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2C12AE-8C37-17A7-4A01-42EC435CE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956" y="4463304"/>
              <a:ext cx="3151540" cy="177274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3E09E9-3475-8241-F83B-DEE0251C9DF5}"/>
                </a:ext>
              </a:extLst>
            </p:cNvPr>
            <p:cNvSpPr txBox="1"/>
            <p:nvPr/>
          </p:nvSpPr>
          <p:spPr>
            <a:xfrm>
              <a:off x="6269243" y="3637931"/>
              <a:ext cx="5962966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"/>
                  <a:ea typeface="Helvetica"/>
                  <a:cs typeface="Helvetica"/>
                  <a:sym typeface="Helvetica"/>
                </a:rPr>
                <a:t>Vector Network Analyzer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779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8D716-42F8-B253-FDF4-DA3155FA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05892C-F003-19D2-61DD-65785BC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DA433B-A536-68D2-1A6C-5EEF865B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00" y="1825997"/>
            <a:ext cx="2817754" cy="37421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9AFF48-AC36-2D02-7745-8CAAA3453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125" y="1825997"/>
            <a:ext cx="2400986" cy="3856902"/>
          </a:xfrm>
          <a:prstGeom prst="rect">
            <a:avLst/>
          </a:prstGeom>
        </p:spPr>
      </p:pic>
      <p:pic>
        <p:nvPicPr>
          <p:cNvPr id="4" name="s11_delay_sbox">
            <a:hlinkClick r:id="" action="ppaction://media"/>
            <a:extLst>
              <a:ext uri="{FF2B5EF4-FFF2-40B4-BE49-F238E27FC236}">
                <a16:creationId xmlns:a16="http://schemas.microsoft.com/office/drawing/2014/main" id="{392423FD-46BF-4EA7-18A1-92A67654EC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5496" y="2330752"/>
            <a:ext cx="5340236" cy="30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F97B-ED45-8A6B-3385-778AA6BF9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Chip as a Communication/RADAR Channel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2057AC-D5F8-639A-B001-3532AC62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3EDF16-FB53-03D1-53AE-7C2B97DC6AB2}"/>
              </a:ext>
            </a:extLst>
          </p:cNvPr>
          <p:cNvSpPr txBox="1">
            <a:spLocks/>
          </p:cNvSpPr>
          <p:nvPr/>
        </p:nvSpPr>
        <p:spPr>
          <a:xfrm>
            <a:off x="462854" y="5427013"/>
            <a:ext cx="3080657" cy="478971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Transmitted Signal:</a:t>
            </a:r>
          </a:p>
          <a:p>
            <a:endParaRPr lang="en-US" sz="2000" dirty="0"/>
          </a:p>
          <a:p>
            <a:pPr lvl="1"/>
            <a:endParaRPr lang="en-US" dirty="0"/>
          </a:p>
          <a:p>
            <a:endParaRPr lang="en-US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4F7AAA-E002-231C-2143-255C844621A0}"/>
              </a:ext>
            </a:extLst>
          </p:cNvPr>
          <p:cNvSpPr txBox="1">
            <a:spLocks/>
          </p:cNvSpPr>
          <p:nvPr/>
        </p:nvSpPr>
        <p:spPr>
          <a:xfrm>
            <a:off x="462854" y="5889607"/>
            <a:ext cx="2699657" cy="478971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Received Signal:</a:t>
            </a:r>
          </a:p>
          <a:p>
            <a:endParaRPr lang="en-US" sz="2000" dirty="0"/>
          </a:p>
          <a:p>
            <a:pPr lvl="1"/>
            <a:endParaRPr lang="en-US" dirty="0"/>
          </a:p>
          <a:p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80EA00-215D-577D-B9AA-94A485023594}"/>
                  </a:ext>
                </a:extLst>
              </p:cNvPr>
              <p:cNvSpPr txBox="1"/>
              <p:nvPr/>
            </p:nvSpPr>
            <p:spPr>
              <a:xfrm>
                <a:off x="3396343" y="5359102"/>
                <a:ext cx="2699657" cy="47897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𝐴𝑠𝑖𝑛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80EA00-215D-577D-B9AA-94A485023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343" y="5359102"/>
                <a:ext cx="2699657" cy="478972"/>
              </a:xfrm>
              <a:prstGeom prst="rect">
                <a:avLst/>
              </a:prstGeom>
              <a:blipFill>
                <a:blip r:embed="rId2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EAD931-60D7-B534-0713-E180D296E4A8}"/>
                  </a:ext>
                </a:extLst>
              </p:cNvPr>
              <p:cNvSpPr txBox="1"/>
              <p:nvPr/>
            </p:nvSpPr>
            <p:spPr>
              <a:xfrm>
                <a:off x="2758434" y="5542893"/>
                <a:ext cx="6098720" cy="745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𝐴𝑠𝑖𝑛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EAD931-60D7-B534-0713-E180D296E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434" y="5542893"/>
                <a:ext cx="6098720" cy="745269"/>
              </a:xfrm>
              <a:prstGeom prst="rect">
                <a:avLst/>
              </a:prstGeom>
              <a:blipFill>
                <a:blip r:embed="rId3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6ED98D2-2809-8F40-10C7-64B747392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30987"/>
            <a:ext cx="3519426" cy="37540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04A19E6-09E0-B2D6-1B15-19A4F37E9E1D}"/>
              </a:ext>
            </a:extLst>
          </p:cNvPr>
          <p:cNvGrpSpPr/>
          <p:nvPr/>
        </p:nvGrpSpPr>
        <p:grpSpPr>
          <a:xfrm>
            <a:off x="4746171" y="1847850"/>
            <a:ext cx="7270242" cy="3162300"/>
            <a:chOff x="4746171" y="1847850"/>
            <a:chExt cx="7270242" cy="31623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5B49B0-2AED-93B7-488E-12AAB5674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171" y="1847850"/>
              <a:ext cx="3543300" cy="31623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57F241D-8474-601C-9117-F3E7F20AA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1477" y="2007301"/>
              <a:ext cx="3424936" cy="3002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13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e1d76e6ed25a0b9acc172e1212e12c5ea2ecb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PI-White">
  <a:themeElements>
    <a:clrScheme name="Custom 56">
      <a:dk1>
        <a:sysClr val="windowText" lastClr="000000"/>
      </a:dk1>
      <a:lt1>
        <a:sysClr val="window" lastClr="FFFFFF"/>
      </a:lt1>
      <a:dk2>
        <a:srgbClr val="6D6D6D"/>
      </a:dk2>
      <a:lt2>
        <a:srgbClr val="AB192D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6D6D6D"/>
      </a:accent6>
      <a:hlink>
        <a:srgbClr val="46A0DC"/>
      </a:hlink>
      <a:folHlink>
        <a:srgbClr val="808DA9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 bwMode="auto">
        <a:solidFill>
          <a:schemeClr val="accent2"/>
        </a:solidFill>
        <a:ln w="12700" cap="sq" algn="ctr">
          <a:solidFill>
            <a:schemeClr val="tx2"/>
          </a:solidFill>
          <a:miter lim="800000"/>
          <a:headEnd/>
          <a:tailEnd/>
        </a:ln>
        <a:effectLst/>
      </a:spPr>
      <a:bodyPr wrap="none" anchor="ctr"/>
      <a:lstStyle>
        <a:defPPr algn="ctr">
          <a:defRPr sz="1600" dirty="0" smtClean="0">
            <a:solidFill>
              <a:schemeClr val="bg1"/>
            </a:solidFill>
            <a:latin typeface="+mn-lt"/>
          </a:defRPr>
        </a:defPPr>
      </a:lstStyle>
    </a:spDef>
    <a:txDef>
      <a:spPr>
        <a:noFill/>
      </a:spPr>
      <a:bodyPr wrap="none" rtlCol="0">
        <a:noAutofit/>
      </a:bodyPr>
      <a:lstStyle>
        <a:defPPr algn="ctr"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WPI_Gray">
  <a:themeElements>
    <a:clrScheme name="Custom 57">
      <a:dk1>
        <a:srgbClr val="FFFFFF"/>
      </a:dk1>
      <a:lt1>
        <a:srgbClr val="6D6D6D"/>
      </a:lt1>
      <a:dk2>
        <a:srgbClr val="000000"/>
      </a:dk2>
      <a:lt2>
        <a:srgbClr val="FFFFFF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D9CD95"/>
      </a:accent6>
      <a:hlink>
        <a:srgbClr val="46A0DC"/>
      </a:hlink>
      <a:folHlink>
        <a:srgbClr val="808DA9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12700" cap="sq" algn="ctr">
          <a:solidFill>
            <a:schemeClr val="tx1"/>
          </a:solidFill>
          <a:miter lim="800000"/>
          <a:headEnd/>
          <a:tailEnd/>
        </a:ln>
        <a:effectLst/>
      </a:spPr>
      <a:bodyPr wrap="none" rtlCol="0" anchor="ctr"/>
      <a:lstStyle>
        <a:defPPr algn="ctr">
          <a:defRPr sz="1600" dirty="0" smtClean="0">
            <a:solidFill>
              <a:schemeClr val="bg1"/>
            </a:solidFill>
            <a:latin typeface="+mn-lt"/>
          </a:defRPr>
        </a:defPPr>
      </a:lstStyle>
    </a:spDef>
    <a:lnDef>
      <a:spPr bwMode="auto">
        <a:solidFill>
          <a:schemeClr val="accent2"/>
        </a:solidFill>
        <a:ln w="19050" cap="sq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noAutofit/>
      </a:bodyPr>
      <a:lstStyle>
        <a:defPPr algn="ctr">
          <a:defRPr sz="1600"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WPI_2012Multi</Template>
  <TotalTime>24808</TotalTime>
  <Words>350</Words>
  <Application>Microsoft Office PowerPoint</Application>
  <PresentationFormat>Widescreen</PresentationFormat>
  <Paragraphs>92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Cambria Math</vt:lpstr>
      <vt:lpstr>Courier New</vt:lpstr>
      <vt:lpstr>Helvetica</vt:lpstr>
      <vt:lpstr>LinLibertineTB</vt:lpstr>
      <vt:lpstr>Times New Roman</vt:lpstr>
      <vt:lpstr>Verdana</vt:lpstr>
      <vt:lpstr>Wingdings</vt:lpstr>
      <vt:lpstr>WPI-White</vt:lpstr>
      <vt:lpstr>WPI_Gray</vt:lpstr>
      <vt:lpstr>LeakyOhm: Secret Bits Extraction using Impedance Analysis</vt:lpstr>
      <vt:lpstr>Side-Channel Leakage and Ohm’s Law</vt:lpstr>
      <vt:lpstr>PowerPoint Presentation</vt:lpstr>
      <vt:lpstr>Power Delivery Network (PDN)</vt:lpstr>
      <vt:lpstr>PDN’s Impedance Profile</vt:lpstr>
      <vt:lpstr>On-die PDN’s Impedance Sources</vt:lpstr>
      <vt:lpstr>Scattering Parameters</vt:lpstr>
      <vt:lpstr>Experimental Setup</vt:lpstr>
      <vt:lpstr>Chip as a Communication/RADAR Channel</vt:lpstr>
      <vt:lpstr>Correlation Impedance Analysis (CIMA)</vt:lpstr>
      <vt:lpstr>Virtual Probes</vt:lpstr>
      <vt:lpstr>Template Impedance Analysis (TIMA)</vt:lpstr>
      <vt:lpstr>Mitigation: Moving Target Defense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Title, Verdana Bold 40pt</dc:title>
  <dc:creator>Melissa</dc:creator>
  <cp:lastModifiedBy>Monfared, Saleh</cp:lastModifiedBy>
  <cp:revision>118</cp:revision>
  <dcterms:created xsi:type="dcterms:W3CDTF">2015-05-27T13:16:15Z</dcterms:created>
  <dcterms:modified xsi:type="dcterms:W3CDTF">2024-04-04T17:24:03Z</dcterms:modified>
</cp:coreProperties>
</file>