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m" ContentType="video/webm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4"/>
  </p:notesMasterIdLst>
  <p:handoutMasterIdLst>
    <p:handoutMasterId r:id="rId15"/>
  </p:handoutMasterIdLst>
  <p:sldIdLst>
    <p:sldId id="256" r:id="rId3"/>
    <p:sldId id="331" r:id="rId4"/>
    <p:sldId id="339" r:id="rId5"/>
    <p:sldId id="307" r:id="rId6"/>
    <p:sldId id="312" r:id="rId7"/>
    <p:sldId id="319" r:id="rId8"/>
    <p:sldId id="318" r:id="rId9"/>
    <p:sldId id="317" r:id="rId10"/>
    <p:sldId id="320" r:id="rId11"/>
    <p:sldId id="321" r:id="rId12"/>
    <p:sldId id="337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0000"/>
    <a:srgbClr val="FF0000"/>
    <a:srgbClr val="317097"/>
    <a:srgbClr val="2F6999"/>
    <a:srgbClr val="2861A0"/>
    <a:srgbClr val="194E79"/>
    <a:srgbClr val="1D5375"/>
    <a:srgbClr val="363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579" autoAdjust="0"/>
  </p:normalViewPr>
  <p:slideViewPr>
    <p:cSldViewPr snapToGrid="0" showGuides="1">
      <p:cViewPr varScale="1">
        <p:scale>
          <a:sx n="82" d="100"/>
          <a:sy n="82" d="100"/>
        </p:scale>
        <p:origin x="590" y="72"/>
      </p:cViewPr>
      <p:guideLst>
        <p:guide orient="horz" pos="720"/>
        <p:guide orient="horz" pos="960"/>
        <p:guide orient="horz" pos="3888"/>
        <p:guide pos="45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95" y="6391657"/>
            <a:ext cx="6123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5475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6096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1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2.sv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3.wdp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38.pn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826" y="2666999"/>
            <a:ext cx="9144000" cy="15240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Parasitic Circus: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Feasibility of Golden-free PCB Verification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DBFAC-B44B-45BB-3642-29D1B61CACE8}"/>
              </a:ext>
            </a:extLst>
          </p:cNvPr>
          <p:cNvSpPr txBox="1"/>
          <p:nvPr/>
        </p:nvSpPr>
        <p:spPr>
          <a:xfrm>
            <a:off x="607734" y="4371702"/>
            <a:ext cx="8816184" cy="1655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Maryam Saadat Safa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Patrick Schaumont, Shahin Tajik</a:t>
            </a:r>
          </a:p>
          <a:p>
            <a:pPr algn="l"/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England Hardware Security Day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5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2024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B3E17-2274-737B-CB72-022F0E09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98" y="78778"/>
            <a:ext cx="2043997" cy="1873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72635-8BC9-B5EC-E068-A0F3FDD3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18" y="276889"/>
            <a:ext cx="1477265" cy="14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67DE-FF9B-A39B-8ED6-67FB299B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338232"/>
            <a:ext cx="10972800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Simulated and Measured Traces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EA55-C0A3-2468-5B0B-F1686484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06602-F646-34C8-41FB-6994FFEE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9D194-B7C0-6FD4-A3D9-AA2A9B779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1" r="7358"/>
          <a:stretch/>
        </p:blipFill>
        <p:spPr>
          <a:xfrm>
            <a:off x="133243" y="2517497"/>
            <a:ext cx="5962757" cy="3578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8E0F5-5968-818A-89B0-531498C1E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9" t="5745" r="7215" b="4820"/>
          <a:stretch/>
        </p:blipFill>
        <p:spPr>
          <a:xfrm>
            <a:off x="6174378" y="2726128"/>
            <a:ext cx="5874671" cy="3161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C5858-E85C-9561-1675-B9416D68C6E0}"/>
              </a:ext>
            </a:extLst>
          </p:cNvPr>
          <p:cNvSpPr txBox="1"/>
          <p:nvPr/>
        </p:nvSpPr>
        <p:spPr>
          <a:xfrm>
            <a:off x="418011" y="1298405"/>
            <a:ext cx="4049486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Capacitors added to the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3CD04-1366-2F6D-6BF9-35C511C583FA}"/>
              </a:ext>
            </a:extLst>
          </p:cNvPr>
          <p:cNvSpPr txBox="1"/>
          <p:nvPr/>
        </p:nvSpPr>
        <p:spPr>
          <a:xfrm>
            <a:off x="5638800" y="129840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DBC75-F64D-295F-5B39-390C1547F3CE}"/>
              </a:ext>
            </a:extLst>
          </p:cNvPr>
          <p:cNvSpPr txBox="1"/>
          <p:nvPr/>
        </p:nvSpPr>
        <p:spPr>
          <a:xfrm>
            <a:off x="409302" y="2268928"/>
            <a:ext cx="471133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Approximated values for ESL and ESR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74169-913F-3C9C-624D-29D8EDD918EE}"/>
              </a:ext>
            </a:extLst>
          </p:cNvPr>
          <p:cNvSpPr txBox="1"/>
          <p:nvPr/>
        </p:nvSpPr>
        <p:spPr>
          <a:xfrm>
            <a:off x="6174378" y="2262360"/>
            <a:ext cx="5177208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deviation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ESL and ESR</a:t>
            </a:r>
          </a:p>
        </p:txBody>
      </p:sp>
    </p:spTree>
    <p:extLst>
      <p:ext uri="{BB962C8B-B14F-4D97-AF65-F5344CB8AC3E}">
        <p14:creationId xmlns:p14="http://schemas.microsoft.com/office/powerpoint/2010/main" val="64159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24A63-DCBA-2431-45FD-36132E21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129C5-0507-D709-1DCD-3E1F177C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eVNA-63+ Vector Network Analyzer: Overview - Mini-Circuits Blog">
            <a:extLst>
              <a:ext uri="{FF2B5EF4-FFF2-40B4-BE49-F238E27FC236}">
                <a16:creationId xmlns:a16="http://schemas.microsoft.com/office/drawing/2014/main" id="{3788B8A5-485C-A119-2946-053C778AE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2426"/>
          <a:stretch/>
        </p:blipFill>
        <p:spPr bwMode="auto">
          <a:xfrm>
            <a:off x="1855237" y="1363920"/>
            <a:ext cx="8481526" cy="49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4C6B1-FB69-C4FE-D205-C3AC63658ACF}"/>
              </a:ext>
            </a:extLst>
          </p:cNvPr>
          <p:cNvSpPr txBox="1"/>
          <p:nvPr/>
        </p:nvSpPr>
        <p:spPr>
          <a:xfrm>
            <a:off x="2939144" y="5334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eVNA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83193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3F09175-B96B-18BE-0937-E7A7A2D48404}"/>
              </a:ext>
            </a:extLst>
          </p:cNvPr>
          <p:cNvSpPr txBox="1">
            <a:spLocks/>
          </p:cNvSpPr>
          <p:nvPr/>
        </p:nvSpPr>
        <p:spPr>
          <a:xfrm>
            <a:off x="86853" y="6656696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74F85D-5466-B7C3-F516-5112ABA23178}"/>
              </a:ext>
            </a:extLst>
          </p:cNvPr>
          <p:cNvSpPr txBox="1"/>
          <p:nvPr/>
        </p:nvSpPr>
        <p:spPr>
          <a:xfrm>
            <a:off x="8507138" y="412319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A7541C-A5FF-2595-0358-C04A4E72E23D}"/>
              </a:ext>
            </a:extLst>
          </p:cNvPr>
          <p:cNvGrpSpPr/>
          <p:nvPr/>
        </p:nvGrpSpPr>
        <p:grpSpPr>
          <a:xfrm>
            <a:off x="4302879" y="3054505"/>
            <a:ext cx="1668342" cy="1606779"/>
            <a:chOff x="7697080" y="1464447"/>
            <a:chExt cx="2002120" cy="199765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7E02D2-3D08-B41A-BAA4-4A1FFB9C59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7080" y="1464447"/>
              <a:ext cx="1997159" cy="1997657"/>
            </a:xfrm>
            <a:prstGeom prst="ellipse">
              <a:avLst/>
            </a:prstGeom>
            <a:solidFill>
              <a:schemeClr val="bg1"/>
            </a:solidFill>
            <a:ln w="38100" cap="sq" algn="ctr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781183-CA71-B733-7D8C-5A2931C71D77}"/>
                </a:ext>
              </a:extLst>
            </p:cNvPr>
            <p:cNvSpPr txBox="1"/>
            <p:nvPr/>
          </p:nvSpPr>
          <p:spPr>
            <a:xfrm>
              <a:off x="7742583" y="2526619"/>
              <a:ext cx="1956617" cy="3137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Side-Channel Analysis</a:t>
              </a:r>
            </a:p>
          </p:txBody>
        </p:sp>
        <p:pic>
          <p:nvPicPr>
            <p:cNvPr id="24" name="Picture 23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FB0E92B7-2F38-F719-54C4-D5B03AA5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0320" y="1732003"/>
              <a:ext cx="802256" cy="802256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D375632F-443F-E83F-EDA6-FFB3ACCD3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5865" y="1783959"/>
              <a:ext cx="802256" cy="802256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2C08C9FF-8BD7-81A0-D2B2-26EF14EDD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5631" y="1692185"/>
              <a:ext cx="693926" cy="69392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A5910-B416-7A8D-85A0-76923E50A35B}"/>
              </a:ext>
            </a:extLst>
          </p:cNvPr>
          <p:cNvGrpSpPr/>
          <p:nvPr/>
        </p:nvGrpSpPr>
        <p:grpSpPr>
          <a:xfrm>
            <a:off x="4279982" y="4931491"/>
            <a:ext cx="4829027" cy="1732304"/>
            <a:chOff x="5118505" y="4848497"/>
            <a:chExt cx="5746490" cy="19808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0C08F6-3BAE-2A4C-F306-203BCC1C80E2}"/>
                </a:ext>
              </a:extLst>
            </p:cNvPr>
            <p:cNvSpPr txBox="1"/>
            <p:nvPr/>
          </p:nvSpPr>
          <p:spPr>
            <a:xfrm>
              <a:off x="10864995" y="588785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1600" dirty="0" err="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8CB2C24-D352-BBE7-9864-CA0B4058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8384" y="4848497"/>
              <a:ext cx="1980390" cy="1980884"/>
            </a:xfrm>
            <a:prstGeom prst="ellipse">
              <a:avLst/>
            </a:prstGeom>
            <a:solidFill>
              <a:schemeClr val="bg1"/>
            </a:solidFill>
            <a:ln w="381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9" name="Picture 38" descr="A sign lit up at night&#10;&#10;Description automatically generated">
              <a:extLst>
                <a:ext uri="{FF2B5EF4-FFF2-40B4-BE49-F238E27FC236}">
                  <a16:creationId xmlns:a16="http://schemas.microsoft.com/office/drawing/2014/main" id="{AD5D0C15-4B9D-82C7-639D-4DDD0A6BB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0875" y="4969161"/>
              <a:ext cx="1194796" cy="1194796"/>
            </a:xfrm>
            <a:prstGeom prst="rect">
              <a:avLst/>
            </a:prstGeom>
          </p:spPr>
        </p:pic>
        <p:pic>
          <p:nvPicPr>
            <p:cNvPr id="40" name="Picture 39" descr="A close up of a sign&#10;&#10;Description automatically generated">
              <a:extLst>
                <a:ext uri="{FF2B5EF4-FFF2-40B4-BE49-F238E27FC236}">
                  <a16:creationId xmlns:a16="http://schemas.microsoft.com/office/drawing/2014/main" id="{EBA604D2-D23F-529D-D059-B6D7CCEA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9267" y="5073527"/>
              <a:ext cx="1097888" cy="109788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11860C-8CEE-F7CE-3E4C-318EAC90FD00}"/>
                </a:ext>
              </a:extLst>
            </p:cNvPr>
            <p:cNvSpPr txBox="1"/>
            <p:nvPr/>
          </p:nvSpPr>
          <p:spPr>
            <a:xfrm>
              <a:off x="5118505" y="5941858"/>
              <a:ext cx="2088300" cy="2911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Impedance Analysis</a:t>
              </a:r>
            </a:p>
          </p:txBody>
        </p:sp>
      </p:grpSp>
      <p:sp>
        <p:nvSpPr>
          <p:cNvPr id="44" name="Title 43">
            <a:extLst>
              <a:ext uri="{FF2B5EF4-FFF2-40B4-BE49-F238E27FC236}">
                <a16:creationId xmlns:a16="http://schemas.microsoft.com/office/drawing/2014/main" id="{6CDDAD06-7947-3428-FE64-56EBB82B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74" y="368650"/>
            <a:ext cx="10972800" cy="8001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Tamper Detection Methods</a:t>
            </a: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E10C7372-80A7-4E33-ABF4-F150CC6722DD}"/>
              </a:ext>
            </a:extLst>
          </p:cNvPr>
          <p:cNvSpPr/>
          <p:nvPr/>
        </p:nvSpPr>
        <p:spPr bwMode="auto">
          <a:xfrm>
            <a:off x="2835629" y="3289394"/>
            <a:ext cx="1232442" cy="1166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BAE56E73-5FD7-9A1D-99A0-FC606CE0C586}"/>
              </a:ext>
            </a:extLst>
          </p:cNvPr>
          <p:cNvSpPr/>
          <p:nvPr/>
        </p:nvSpPr>
        <p:spPr bwMode="auto">
          <a:xfrm>
            <a:off x="2835629" y="1498503"/>
            <a:ext cx="1279074" cy="1166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sq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E3EC7606-8B99-38AA-B522-BC0867F6BFE4}"/>
              </a:ext>
            </a:extLst>
          </p:cNvPr>
          <p:cNvGrpSpPr/>
          <p:nvPr/>
        </p:nvGrpSpPr>
        <p:grpSpPr>
          <a:xfrm>
            <a:off x="1150777" y="1487563"/>
            <a:ext cx="1684852" cy="4871152"/>
            <a:chOff x="843208" y="1948813"/>
            <a:chExt cx="1684852" cy="3879204"/>
          </a:xfrm>
          <a:solidFill>
            <a:srgbClr val="FF5050"/>
          </a:solidFill>
        </p:grpSpPr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499C85C7-8F3C-84B4-8371-FD8A152F8B26}"/>
                </a:ext>
              </a:extLst>
            </p:cNvPr>
            <p:cNvSpPr/>
            <p:nvPr/>
          </p:nvSpPr>
          <p:spPr bwMode="auto">
            <a:xfrm>
              <a:off x="843208" y="1948813"/>
              <a:ext cx="1684852" cy="3879204"/>
            </a:xfrm>
            <a:prstGeom prst="rect">
              <a:avLst/>
            </a:prstGeom>
            <a:grpFill/>
            <a:ln w="381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0C0A0163-8360-7CF5-3066-82D66BD32E7C}"/>
                </a:ext>
              </a:extLst>
            </p:cNvPr>
            <p:cNvSpPr txBox="1"/>
            <p:nvPr/>
          </p:nvSpPr>
          <p:spPr>
            <a:xfrm>
              <a:off x="1019062" y="3731377"/>
              <a:ext cx="1252229" cy="263468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Supply Chain’s Threats</a:t>
              </a:r>
            </a:p>
          </p:txBody>
        </p:sp>
      </p:grpSp>
      <p:pic>
        <p:nvPicPr>
          <p:cNvPr id="2083" name="noun_Trojan Horse_463871-3.png" descr="noun_Trojan Horse_463871-3.png">
            <a:extLst>
              <a:ext uri="{FF2B5EF4-FFF2-40B4-BE49-F238E27FC236}">
                <a16:creationId xmlns:a16="http://schemas.microsoft.com/office/drawing/2014/main" id="{6C26F42F-E0F1-6337-FEA7-E16F97F4719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704" y="2775080"/>
            <a:ext cx="657292" cy="65729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084" name="Group 2083">
            <a:extLst>
              <a:ext uri="{FF2B5EF4-FFF2-40B4-BE49-F238E27FC236}">
                <a16:creationId xmlns:a16="http://schemas.microsoft.com/office/drawing/2014/main" id="{4BB4122C-C4F5-AB8A-5754-59BD5D424D7D}"/>
              </a:ext>
            </a:extLst>
          </p:cNvPr>
          <p:cNvGrpSpPr>
            <a:grpSpLocks noChangeAspect="1"/>
          </p:cNvGrpSpPr>
          <p:nvPr/>
        </p:nvGrpSpPr>
        <p:grpSpPr>
          <a:xfrm>
            <a:off x="1403944" y="2708419"/>
            <a:ext cx="1143748" cy="760914"/>
            <a:chOff x="2398062" y="5424163"/>
            <a:chExt cx="2120574" cy="1410776"/>
          </a:xfrm>
        </p:grpSpPr>
        <p:pic>
          <p:nvPicPr>
            <p:cNvPr id="2085" name="Picture 2084" descr="A close up of a logo&#10;&#10;Description automatically generated">
              <a:extLst>
                <a:ext uri="{FF2B5EF4-FFF2-40B4-BE49-F238E27FC236}">
                  <a16:creationId xmlns:a16="http://schemas.microsoft.com/office/drawing/2014/main" id="{F7A7C3AA-E3D8-9E9F-BE78-35AC7919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44224" y="5424163"/>
              <a:ext cx="1410776" cy="1410776"/>
            </a:xfrm>
            <a:prstGeom prst="rect">
              <a:avLst/>
            </a:prstGeom>
          </p:spPr>
        </p:pic>
        <p:sp>
          <p:nvSpPr>
            <p:cNvPr id="2086" name="TextBox 2085">
              <a:extLst>
                <a:ext uri="{FF2B5EF4-FFF2-40B4-BE49-F238E27FC236}">
                  <a16:creationId xmlns:a16="http://schemas.microsoft.com/office/drawing/2014/main" id="{4F7787FA-5A7D-00E2-BBF1-3092618362BC}"/>
                </a:ext>
              </a:extLst>
            </p:cNvPr>
            <p:cNvSpPr txBox="1"/>
            <p:nvPr/>
          </p:nvSpPr>
          <p:spPr>
            <a:xfrm rot="19221461">
              <a:off x="2398062" y="5925650"/>
              <a:ext cx="2120574" cy="6723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500" b="1" dirty="0"/>
                <a:t>Counterfeit</a:t>
              </a:r>
            </a:p>
          </p:txBody>
        </p:sp>
      </p:grp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CFB13BE8-211A-B6EA-98B7-C3799ECB660B}"/>
              </a:ext>
            </a:extLst>
          </p:cNvPr>
          <p:cNvGrpSpPr/>
          <p:nvPr/>
        </p:nvGrpSpPr>
        <p:grpSpPr>
          <a:xfrm>
            <a:off x="2022469" y="2708419"/>
            <a:ext cx="810694" cy="751152"/>
            <a:chOff x="4562189" y="3126448"/>
            <a:chExt cx="856803" cy="856803"/>
          </a:xfrm>
        </p:grpSpPr>
        <p:pic>
          <p:nvPicPr>
            <p:cNvPr id="2088" name="Picture 2087" descr="Icon&#10;&#10;Description automatically generated">
              <a:extLst>
                <a:ext uri="{FF2B5EF4-FFF2-40B4-BE49-F238E27FC236}">
                  <a16:creationId xmlns:a16="http://schemas.microsoft.com/office/drawing/2014/main" id="{34A20EEA-1551-06CE-A963-1F608F0B4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315" y="3348757"/>
              <a:ext cx="457200" cy="457200"/>
            </a:xfrm>
            <a:prstGeom prst="rect">
              <a:avLst/>
            </a:prstGeom>
          </p:spPr>
        </p:pic>
        <p:pic>
          <p:nvPicPr>
            <p:cNvPr id="2089" name="Picture 2088" descr="A close up of a logo&#10;&#10;Description automatically generated">
              <a:extLst>
                <a:ext uri="{FF2B5EF4-FFF2-40B4-BE49-F238E27FC236}">
                  <a16:creationId xmlns:a16="http://schemas.microsoft.com/office/drawing/2014/main" id="{D70192AE-5300-3634-DE9B-11DBE9E2E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62189" y="3126448"/>
              <a:ext cx="856803" cy="856803"/>
            </a:xfrm>
            <a:prstGeom prst="rect">
              <a:avLst/>
            </a:prstGeom>
          </p:spPr>
        </p:pic>
      </p:grp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6FEF753C-E844-5693-6390-DCE830D0C453}"/>
              </a:ext>
            </a:extLst>
          </p:cNvPr>
          <p:cNvGrpSpPr/>
          <p:nvPr/>
        </p:nvGrpSpPr>
        <p:grpSpPr>
          <a:xfrm>
            <a:off x="7262950" y="2775080"/>
            <a:ext cx="3124876" cy="2624234"/>
            <a:chOff x="9484813" y="1781668"/>
            <a:chExt cx="2842180" cy="2691411"/>
          </a:xfrm>
        </p:grpSpPr>
        <p:pic>
          <p:nvPicPr>
            <p:cNvPr id="2092" name="Picture 8" descr="Gold Bar PNG Image - PurePNG | Free transparent CC0 PNG Image Library">
              <a:extLst>
                <a:ext uri="{FF2B5EF4-FFF2-40B4-BE49-F238E27FC236}">
                  <a16:creationId xmlns:a16="http://schemas.microsoft.com/office/drawing/2014/main" id="{FCDA2BD2-02AA-E8EA-65D4-B576AA58A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4813" y="1781668"/>
              <a:ext cx="2842180" cy="269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3" name="Rectangle 2092">
              <a:extLst>
                <a:ext uri="{FF2B5EF4-FFF2-40B4-BE49-F238E27FC236}">
                  <a16:creationId xmlns:a16="http://schemas.microsoft.com/office/drawing/2014/main" id="{EDB49083-F98F-2BA3-B89A-C15D0CE1A020}"/>
                </a:ext>
              </a:extLst>
            </p:cNvPr>
            <p:cNvSpPr/>
            <p:nvPr/>
          </p:nvSpPr>
          <p:spPr bwMode="auto">
            <a:xfrm rot="2466449">
              <a:off x="9503564" y="2960318"/>
              <a:ext cx="1648587" cy="547840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 Golden Sample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933936-43ED-A661-8F4A-08F735C8BEC3}"/>
              </a:ext>
            </a:extLst>
          </p:cNvPr>
          <p:cNvGrpSpPr/>
          <p:nvPr/>
        </p:nvGrpSpPr>
        <p:grpSpPr>
          <a:xfrm>
            <a:off x="4242534" y="1331119"/>
            <a:ext cx="1737744" cy="1881548"/>
            <a:chOff x="6323181" y="1331142"/>
            <a:chExt cx="1737744" cy="18815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647B08-64CA-3DA2-41A9-525742CE29C4}"/>
                </a:ext>
              </a:extLst>
            </p:cNvPr>
            <p:cNvGrpSpPr/>
            <p:nvPr/>
          </p:nvGrpSpPr>
          <p:grpSpPr>
            <a:xfrm>
              <a:off x="6323181" y="1331142"/>
              <a:ext cx="1737744" cy="1881548"/>
              <a:chOff x="6463293" y="1440493"/>
              <a:chExt cx="1737744" cy="179185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7A3AE13-F8FB-84AD-270E-5F75116679FB}"/>
                  </a:ext>
                </a:extLst>
              </p:cNvPr>
              <p:cNvGrpSpPr/>
              <p:nvPr/>
            </p:nvGrpSpPr>
            <p:grpSpPr>
              <a:xfrm>
                <a:off x="6463293" y="1440493"/>
                <a:ext cx="1737744" cy="1791851"/>
                <a:chOff x="4427943" y="1464446"/>
                <a:chExt cx="2092099" cy="2354603"/>
              </a:xfrm>
              <a:noFill/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E34E179-40D5-39E2-5FA3-E34884D2CE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16474" y="1464446"/>
                  <a:ext cx="2003568" cy="2004068"/>
                </a:xfrm>
                <a:prstGeom prst="ellipse">
                  <a:avLst/>
                </a:prstGeom>
                <a:grpFill/>
                <a:ln w="38100" cap="sq" algn="ctr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0FBA292-3355-2301-6A77-E6A79E89F779}"/>
                    </a:ext>
                  </a:extLst>
                </p:cNvPr>
                <p:cNvSpPr txBox="1"/>
                <p:nvPr/>
              </p:nvSpPr>
              <p:spPr>
                <a:xfrm>
                  <a:off x="4427943" y="2509143"/>
                  <a:ext cx="0" cy="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1600" dirty="0" err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4661B82-BD58-78AE-1F4D-134FBEFCF6BB}"/>
                    </a:ext>
                  </a:extLst>
                </p:cNvPr>
                <p:cNvSpPr txBox="1"/>
                <p:nvPr/>
              </p:nvSpPr>
              <p:spPr>
                <a:xfrm>
                  <a:off x="4560020" y="2455159"/>
                  <a:ext cx="1956616" cy="136389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Imaging Techniques</a:t>
                  </a:r>
                </a:p>
              </p:txBody>
            </p:sp>
          </p:grpSp>
          <p:pic>
            <p:nvPicPr>
              <p:cNvPr id="88" name="Picture 8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EAFBD8E-5713-5036-7F44-D2D950D5F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alphaModFix/>
                <a:duotone>
                  <a:prstClr val="black"/>
                  <a:srgbClr val="0070C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  <a14:imgEffect>
                          <a14:sharpenSoften amount="-100000"/>
                        </a14:imgEffect>
                        <a14:imgEffect>
                          <a14:colorTemperature colorTemp="5070"/>
                        </a14:imgEffect>
                        <a14:imgEffect>
                          <a14:saturation sat="234000"/>
                        </a14:imgEffect>
                        <a14:imgEffect>
                          <a14:brightnessContrast bright="-6000" contrast="-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9466" y="1600480"/>
                <a:ext cx="708052" cy="708052"/>
              </a:xfrm>
              <a:prstGeom prst="rect">
                <a:avLst/>
              </a:prstGeom>
            </p:spPr>
          </p:pic>
          <p:pic>
            <p:nvPicPr>
              <p:cNvPr id="89" name="Picture 88" descr="A sign in the dark&#10;&#10;Description automatically generated">
                <a:extLst>
                  <a:ext uri="{FF2B5EF4-FFF2-40B4-BE49-F238E27FC236}">
                    <a16:creationId xmlns:a16="http://schemas.microsoft.com/office/drawing/2014/main" id="{8FA94C4A-71AC-4CBF-4786-B9D0582B8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alphaModFix/>
                <a:duotone>
                  <a:prstClr val="black"/>
                  <a:srgbClr val="0070C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hotocopy/>
                        </a14:imgEffect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brightnessContrast bright="-16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92008" y="1539716"/>
                <a:ext cx="786949" cy="786949"/>
              </a:xfrm>
              <a:prstGeom prst="rect">
                <a:avLst/>
              </a:prstGeom>
            </p:spPr>
          </p:pic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F10B162-7224-7053-637A-0337E368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379670" y="1681504"/>
              <a:ext cx="557881" cy="557881"/>
            </a:xfrm>
            <a:prstGeom prst="rect">
              <a:avLst/>
            </a:prstGeom>
          </p:spPr>
        </p:pic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7AE02227-C8D9-1DF2-E9C1-D769A70DF2D9}"/>
              </a:ext>
            </a:extLst>
          </p:cNvPr>
          <p:cNvSpPr/>
          <p:nvPr/>
        </p:nvSpPr>
        <p:spPr bwMode="auto">
          <a:xfrm>
            <a:off x="2835629" y="5130767"/>
            <a:ext cx="1232442" cy="1166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48AC0C-8EEB-D2E8-ADFE-FB33144005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8214" y="80947"/>
            <a:ext cx="1085194" cy="10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5982-8B65-3AB4-6056-BA885588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Simulated Design Files to Obtain Golden Signature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2E12-8E45-C3F1-A0FE-279974B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6A9853-7CD0-7F99-EC9E-278BB5AF7DFD}"/>
              </a:ext>
            </a:extLst>
          </p:cNvPr>
          <p:cNvGrpSpPr/>
          <p:nvPr/>
        </p:nvGrpSpPr>
        <p:grpSpPr>
          <a:xfrm>
            <a:off x="2302412" y="1488110"/>
            <a:ext cx="2711447" cy="1604246"/>
            <a:chOff x="1055979" y="2118050"/>
            <a:chExt cx="2957221" cy="1875452"/>
          </a:xfrm>
        </p:grpSpPr>
        <p:pic>
          <p:nvPicPr>
            <p:cNvPr id="16" name="Picture 2" descr="Penting Brick Measurements, Paling Seru!">
              <a:extLst>
                <a:ext uri="{FF2B5EF4-FFF2-40B4-BE49-F238E27FC236}">
                  <a16:creationId xmlns:a16="http://schemas.microsoft.com/office/drawing/2014/main" id="{D8101B61-5500-912C-5B66-3216C7E32F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3" r="1888" b="12182"/>
            <a:stretch/>
          </p:blipFill>
          <p:spPr bwMode="auto">
            <a:xfrm>
              <a:off x="1055979" y="2118050"/>
              <a:ext cx="2957221" cy="187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FAC6F9-59C3-D525-6EC9-D81A42B8C69A}"/>
                </a:ext>
              </a:extLst>
            </p:cNvPr>
            <p:cNvSpPr txBox="1"/>
            <p:nvPr/>
          </p:nvSpPr>
          <p:spPr>
            <a:xfrm rot="19737897">
              <a:off x="1772480" y="2223145"/>
              <a:ext cx="934416" cy="8324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GOLD</a:t>
              </a:r>
            </a:p>
          </p:txBody>
        </p:sp>
      </p:grpSp>
      <p:pic>
        <p:nvPicPr>
          <p:cNvPr id="18" name="Picture 8" descr="Gold Bar PNG Image - PurePNG | Free transparent CC0 PNG Image Library">
            <a:extLst>
              <a:ext uri="{FF2B5EF4-FFF2-40B4-BE49-F238E27FC236}">
                <a16:creationId xmlns:a16="http://schemas.microsoft.com/office/drawing/2014/main" id="{B267084C-AA27-6CD8-EFD9-3C4A825D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92" y="1408114"/>
            <a:ext cx="2236577" cy="13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90ADF4-4F2A-14F6-B8D3-23AD11411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214" y="80947"/>
            <a:ext cx="1085194" cy="108519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C577A40-6A67-B74D-FDC1-BEBE708E98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" t="27755" r="51626" b="6858"/>
          <a:stretch/>
        </p:blipFill>
        <p:spPr>
          <a:xfrm>
            <a:off x="7355092" y="3318557"/>
            <a:ext cx="3723758" cy="301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A9DAAA-45F1-20B7-B463-03BFAC9BBB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28" t="4966" r="9740"/>
          <a:stretch/>
        </p:blipFill>
        <p:spPr>
          <a:xfrm>
            <a:off x="1356259" y="3391337"/>
            <a:ext cx="3657600" cy="29477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250B4-108A-B54D-CB70-9DA8AFDB6C15}"/>
              </a:ext>
            </a:extLst>
          </p:cNvPr>
          <p:cNvSpPr/>
          <p:nvPr/>
        </p:nvSpPr>
        <p:spPr bwMode="auto">
          <a:xfrm>
            <a:off x="5209625" y="3499238"/>
            <a:ext cx="1959429" cy="10515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Impedance: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ESR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</a:p>
        </p:txBody>
      </p:sp>
      <p:sp>
        <p:nvSpPr>
          <p:cNvPr id="22" name="Action Button: Help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1A9749-34B2-7722-8D2C-0863124AB906}"/>
              </a:ext>
            </a:extLst>
          </p:cNvPr>
          <p:cNvSpPr/>
          <p:nvPr/>
        </p:nvSpPr>
        <p:spPr bwMode="auto">
          <a:xfrm>
            <a:off x="5627992" y="1296120"/>
            <a:ext cx="931728" cy="637905"/>
          </a:xfrm>
          <a:prstGeom prst="actionButtonHelp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4" name="Not Equal 23">
            <a:extLst>
              <a:ext uri="{FF2B5EF4-FFF2-40B4-BE49-F238E27FC236}">
                <a16:creationId xmlns:a16="http://schemas.microsoft.com/office/drawing/2014/main" id="{71DA15C0-BD6F-CA24-AC49-35FBA297830C}"/>
              </a:ext>
            </a:extLst>
          </p:cNvPr>
          <p:cNvSpPr/>
          <p:nvPr/>
        </p:nvSpPr>
        <p:spPr bwMode="auto">
          <a:xfrm flipH="1">
            <a:off x="5253168" y="1986698"/>
            <a:ext cx="1548653" cy="931762"/>
          </a:xfrm>
          <a:prstGeom prst="mathNotEqual">
            <a:avLst/>
          </a:prstGeom>
          <a:solidFill>
            <a:schemeClr val="bg1"/>
          </a:solidFill>
          <a:ln w="381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Not Equal 24">
            <a:extLst>
              <a:ext uri="{FF2B5EF4-FFF2-40B4-BE49-F238E27FC236}">
                <a16:creationId xmlns:a16="http://schemas.microsoft.com/office/drawing/2014/main" id="{03BC5FE8-A683-49D6-204E-AD9D9F8C4A64}"/>
              </a:ext>
            </a:extLst>
          </p:cNvPr>
          <p:cNvSpPr/>
          <p:nvPr/>
        </p:nvSpPr>
        <p:spPr bwMode="auto">
          <a:xfrm flipH="1">
            <a:off x="5321673" y="4629969"/>
            <a:ext cx="1548653" cy="931762"/>
          </a:xfrm>
          <a:prstGeom prst="mathNotEqual">
            <a:avLst/>
          </a:prstGeom>
          <a:solidFill>
            <a:schemeClr val="bg1"/>
          </a:solidFill>
          <a:ln w="381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81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1F1AD-858D-0B74-BC28-B2A69CEC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1FA75-793E-3BF8-95F2-AE784615D359}"/>
              </a:ext>
            </a:extLst>
          </p:cNvPr>
          <p:cNvSpPr txBox="1"/>
          <p:nvPr/>
        </p:nvSpPr>
        <p:spPr>
          <a:xfrm>
            <a:off x="609601" y="548474"/>
            <a:ext cx="10941344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Delivery Network (PDN) Impedance Characterization</a:t>
            </a: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911714C5-E1F7-7609-C213-12360FD85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762" b="36000"/>
          <a:stretch/>
        </p:blipFill>
        <p:spPr>
          <a:xfrm>
            <a:off x="905069" y="2603241"/>
            <a:ext cx="10131048" cy="3147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A10953-0B6F-9DE4-E696-6188B7427F81}"/>
              </a:ext>
            </a:extLst>
          </p:cNvPr>
          <p:cNvSpPr txBox="1"/>
          <p:nvPr/>
        </p:nvSpPr>
        <p:spPr>
          <a:xfrm>
            <a:off x="1866122" y="168884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B001E-AB19-E1BD-86DF-D0AB1AAB7E07}"/>
              </a:ext>
            </a:extLst>
          </p:cNvPr>
          <p:cNvSpPr txBox="1"/>
          <p:nvPr/>
        </p:nvSpPr>
        <p:spPr>
          <a:xfrm>
            <a:off x="641055" y="1462874"/>
            <a:ext cx="9218645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RLC Network for a PCB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 of Various Components Can Be Observed at Different Frequency Bands</a:t>
            </a:r>
          </a:p>
          <a:p>
            <a:pPr algn="ctr"/>
            <a:endPara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54BC7-58AD-A358-F154-D3A716E2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639" b="9969"/>
          <a:stretch/>
        </p:blipFill>
        <p:spPr>
          <a:xfrm>
            <a:off x="6931557" y="2833635"/>
            <a:ext cx="5134815" cy="26870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EBAE7F-2AC3-73B7-EAAD-D4BF30B80B84}"/>
              </a:ext>
            </a:extLst>
          </p:cNvPr>
          <p:cNvSpPr/>
          <p:nvPr/>
        </p:nvSpPr>
        <p:spPr bwMode="auto">
          <a:xfrm>
            <a:off x="6557554" y="2464526"/>
            <a:ext cx="1332412" cy="487059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197EF7-1926-8C50-AB61-CC2D400266F0}"/>
              </a:ext>
            </a:extLst>
          </p:cNvPr>
          <p:cNvSpPr/>
          <p:nvPr/>
        </p:nvSpPr>
        <p:spPr bwMode="auto">
          <a:xfrm>
            <a:off x="10218533" y="5507570"/>
            <a:ext cx="1332412" cy="487059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EDE39-2905-9FB3-E226-D69D8E726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214" y="80947"/>
            <a:ext cx="1085194" cy="10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3B4C-7B50-453B-2D19-5410E6A3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Golden-free Tamper Detection Method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9CF72-147C-C679-D5B9-9272C591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261F06-CECA-AFFE-35C5-A933471F208D}"/>
                  </a:ext>
                </a:extLst>
              </p:cNvPr>
              <p:cNvSpPr txBox="1"/>
              <p:nvPr/>
            </p:nvSpPr>
            <p:spPr>
              <a:xfrm>
                <a:off x="609600" y="1374707"/>
                <a:ext cx="12383588" cy="220326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 Simulated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Signature with Measured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PCB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signature from the PCB design files using ANSYS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SIwave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261F06-CECA-AFFE-35C5-A933471F2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4707"/>
                <a:ext cx="12383588" cy="2203269"/>
              </a:xfrm>
              <a:prstGeom prst="rect">
                <a:avLst/>
              </a:prstGeom>
              <a:blipFill>
                <a:blip r:embed="rId2"/>
                <a:stretch>
                  <a:fillRect l="-640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1E45512C-635C-A84A-1063-7A5CC113A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15" t="15365" r="53857" b="18349"/>
          <a:stretch/>
        </p:blipFill>
        <p:spPr>
          <a:xfrm>
            <a:off x="1744591" y="2198189"/>
            <a:ext cx="5191591" cy="43084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698D890-6422-5DDA-F63F-0883FBA7B33D}"/>
              </a:ext>
            </a:extLst>
          </p:cNvPr>
          <p:cNvGrpSpPr/>
          <p:nvPr/>
        </p:nvGrpSpPr>
        <p:grpSpPr>
          <a:xfrm>
            <a:off x="7033552" y="2661791"/>
            <a:ext cx="4548848" cy="2957394"/>
            <a:chOff x="7033552" y="2661791"/>
            <a:chExt cx="4548848" cy="2957394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06A8651-2B38-B185-C8E8-DA436A7B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916" t="5123" r="23984" b="15694"/>
            <a:stretch/>
          </p:blipFill>
          <p:spPr>
            <a:xfrm>
              <a:off x="7421084" y="2661791"/>
              <a:ext cx="4161316" cy="29573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6D39FF5-A1F0-F72A-35FC-131FF2AFFC08}"/>
                    </a:ext>
                  </a:extLst>
                </p:cNvPr>
                <p:cNvSpPr txBox="1"/>
                <p:nvPr/>
              </p:nvSpPr>
              <p:spPr>
                <a:xfrm rot="16200000">
                  <a:off x="7033552" y="343801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6D39FF5-A1F0-F72A-35FC-131FF2AFF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33552" y="3438011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F26109-F3E0-D94F-62B6-31642535C4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8214" y="80947"/>
            <a:ext cx="1085194" cy="10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ACD9-E398-0D85-A96D-892F96CF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8" y="10640"/>
            <a:ext cx="12266340" cy="1093995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</a:t>
            </a:r>
            <a:r>
              <a:rPr lang="en-US" sz="28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Addition/Removal of Components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9652EA-0CBF-15DE-97EB-DD1BA95CBB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4934390"/>
              </p:ext>
            </p:extLst>
          </p:nvPr>
        </p:nvGraphicFramePr>
        <p:xfrm>
          <a:off x="2606744" y="2410742"/>
          <a:ext cx="6667522" cy="4057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915">
                  <a:extLst>
                    <a:ext uri="{9D8B030D-6E8A-4147-A177-3AD203B41FA5}">
                      <a16:colId xmlns:a16="http://schemas.microsoft.com/office/drawing/2014/main" val="2187287350"/>
                    </a:ext>
                  </a:extLst>
                </a:gridCol>
                <a:gridCol w="990046">
                  <a:extLst>
                    <a:ext uri="{9D8B030D-6E8A-4147-A177-3AD203B41FA5}">
                      <a16:colId xmlns:a16="http://schemas.microsoft.com/office/drawing/2014/main" val="160640528"/>
                    </a:ext>
                  </a:extLst>
                </a:gridCol>
                <a:gridCol w="826569">
                  <a:extLst>
                    <a:ext uri="{9D8B030D-6E8A-4147-A177-3AD203B41FA5}">
                      <a16:colId xmlns:a16="http://schemas.microsoft.com/office/drawing/2014/main" val="2410145228"/>
                    </a:ext>
                  </a:extLst>
                </a:gridCol>
                <a:gridCol w="769700">
                  <a:extLst>
                    <a:ext uri="{9D8B030D-6E8A-4147-A177-3AD203B41FA5}">
                      <a16:colId xmlns:a16="http://schemas.microsoft.com/office/drawing/2014/main" val="3161689962"/>
                    </a:ext>
                  </a:extLst>
                </a:gridCol>
                <a:gridCol w="814977">
                  <a:extLst>
                    <a:ext uri="{9D8B030D-6E8A-4147-A177-3AD203B41FA5}">
                      <a16:colId xmlns:a16="http://schemas.microsoft.com/office/drawing/2014/main" val="2160179361"/>
                    </a:ext>
                  </a:extLst>
                </a:gridCol>
                <a:gridCol w="837615">
                  <a:extLst>
                    <a:ext uri="{9D8B030D-6E8A-4147-A177-3AD203B41FA5}">
                      <a16:colId xmlns:a16="http://schemas.microsoft.com/office/drawing/2014/main" val="1962036943"/>
                    </a:ext>
                  </a:extLst>
                </a:gridCol>
                <a:gridCol w="769700">
                  <a:extLst>
                    <a:ext uri="{9D8B030D-6E8A-4147-A177-3AD203B41FA5}">
                      <a16:colId xmlns:a16="http://schemas.microsoft.com/office/drawing/2014/main" val="2370401098"/>
                    </a:ext>
                  </a:extLst>
                </a:gridCol>
              </a:tblGrid>
              <a:tr h="4671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Reference 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Test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 Board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CAPS (S)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Caps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Caps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Caps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Caps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58264"/>
                  </a:ext>
                </a:extLst>
              </a:tr>
              <a:tr h="2394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 Board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28600"/>
                  </a:ext>
                </a:extLst>
              </a:tr>
              <a:tr h="467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CAPS (M)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32030"/>
                  </a:ext>
                </a:extLst>
              </a:tr>
              <a:tr h="467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CAPS (M)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53712"/>
                  </a:ext>
                </a:extLst>
              </a:tr>
              <a:tr h="467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CAPS (M)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59690"/>
                  </a:ext>
                </a:extLst>
              </a:tr>
              <a:tr h="521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CAPS (M)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55563"/>
                  </a:ext>
                </a:extLst>
              </a:tr>
              <a:tr h="467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CAPS (M)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8592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8ED7D-E8E3-5275-74F4-C5FA087A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609600" cy="39413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3B0023-0CED-47F7-85AE-654F0B232C2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F273DFB-9886-F7A6-615E-D34AC2E16162}"/>
              </a:ext>
            </a:extLst>
          </p:cNvPr>
          <p:cNvSpPr/>
          <p:nvPr/>
        </p:nvSpPr>
        <p:spPr>
          <a:xfrm>
            <a:off x="5608892" y="1789354"/>
            <a:ext cx="249160" cy="7454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19DFB4A-BB30-6725-1037-7B7C370D1947}"/>
              </a:ext>
            </a:extLst>
          </p:cNvPr>
          <p:cNvSpPr/>
          <p:nvPr/>
        </p:nvSpPr>
        <p:spPr>
          <a:xfrm>
            <a:off x="3837799" y="2636876"/>
            <a:ext cx="249160" cy="16403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DDEC836-FA49-893E-D568-440C333CC4A1}"/>
              </a:ext>
            </a:extLst>
          </p:cNvPr>
          <p:cNvSpPr/>
          <p:nvPr/>
        </p:nvSpPr>
        <p:spPr>
          <a:xfrm rot="5400000">
            <a:off x="3200315" y="2841438"/>
            <a:ext cx="249160" cy="16403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292DAD-4938-3EB4-350F-C02816C238AE}"/>
              </a:ext>
            </a:extLst>
          </p:cNvPr>
          <p:cNvCxnSpPr>
            <a:cxnSpLocks/>
          </p:cNvCxnSpPr>
          <p:nvPr/>
        </p:nvCxnSpPr>
        <p:spPr>
          <a:xfrm>
            <a:off x="2606745" y="2410742"/>
            <a:ext cx="1622355" cy="71654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19AC73-4A84-3F2D-493C-6A1FC8301394}"/>
              </a:ext>
            </a:extLst>
          </p:cNvPr>
          <p:cNvSpPr txBox="1"/>
          <p:nvPr/>
        </p:nvSpPr>
        <p:spPr>
          <a:xfrm>
            <a:off x="512957" y="1202403"/>
            <a:ext cx="10441181" cy="4641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the Actual Values for Parasitic Impedance of the PCB’s Components in the Simulation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8F6D6-AD4D-BB4C-0631-6F197521E348}"/>
              </a:ext>
            </a:extLst>
          </p:cNvPr>
          <p:cNvSpPr txBox="1"/>
          <p:nvPr/>
        </p:nvSpPr>
        <p:spPr>
          <a:xfrm>
            <a:off x="929436" y="4247037"/>
            <a:ext cx="1536230" cy="384983"/>
          </a:xfrm>
          <a:prstGeom prst="rect">
            <a:avLst/>
          </a:prstGeom>
          <a:noFill/>
          <a:ln w="38100">
            <a:solidFill>
              <a:srgbClr val="AB192D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DTW Score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A0624-438B-8AC0-7A5B-EA3D8DCB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214" y="80947"/>
            <a:ext cx="1085194" cy="1085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70961-9804-2444-2E3F-16873FF21CB3}"/>
              </a:ext>
            </a:extLst>
          </p:cNvPr>
          <p:cNvSpPr txBox="1"/>
          <p:nvPr/>
        </p:nvSpPr>
        <p:spPr>
          <a:xfrm>
            <a:off x="4395805" y="1830558"/>
            <a:ext cx="632506" cy="306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3E473-7969-A978-DACD-61BE5D0A83AA}"/>
              </a:ext>
            </a:extLst>
          </p:cNvPr>
          <p:cNvSpPr txBox="1"/>
          <p:nvPr/>
        </p:nvSpPr>
        <p:spPr>
          <a:xfrm>
            <a:off x="5292639" y="1821770"/>
            <a:ext cx="632506" cy="306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D550A1-40C9-E3BF-5653-3D1A79E4494D}"/>
              </a:ext>
            </a:extLst>
          </p:cNvPr>
          <p:cNvSpPr txBox="1"/>
          <p:nvPr/>
        </p:nvSpPr>
        <p:spPr>
          <a:xfrm>
            <a:off x="6091192" y="1821843"/>
            <a:ext cx="632506" cy="306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50534-C1F1-D734-59B1-57833F5CE178}"/>
              </a:ext>
            </a:extLst>
          </p:cNvPr>
          <p:cNvSpPr txBox="1"/>
          <p:nvPr/>
        </p:nvSpPr>
        <p:spPr>
          <a:xfrm>
            <a:off x="6940123" y="1821770"/>
            <a:ext cx="632506" cy="306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7B754E-1033-BAF0-7738-EE3D758FF622}"/>
              </a:ext>
            </a:extLst>
          </p:cNvPr>
          <p:cNvSpPr txBox="1"/>
          <p:nvPr/>
        </p:nvSpPr>
        <p:spPr>
          <a:xfrm>
            <a:off x="7725120" y="1829366"/>
            <a:ext cx="632506" cy="306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2E2D01-FB05-9D24-CB27-C6C0A4EBC106}"/>
              </a:ext>
            </a:extLst>
          </p:cNvPr>
          <p:cNvSpPr txBox="1"/>
          <p:nvPr/>
        </p:nvSpPr>
        <p:spPr>
          <a:xfrm>
            <a:off x="8537229" y="1821770"/>
            <a:ext cx="632506" cy="306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6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0CD5E7B-58C2-E454-1908-4C38C46B4F8B}"/>
              </a:ext>
            </a:extLst>
          </p:cNvPr>
          <p:cNvSpPr/>
          <p:nvPr/>
        </p:nvSpPr>
        <p:spPr bwMode="auto">
          <a:xfrm>
            <a:off x="8782350" y="2137859"/>
            <a:ext cx="142263" cy="258847"/>
          </a:xfrm>
          <a:prstGeom prst="downArrow">
            <a:avLst/>
          </a:prstGeom>
          <a:solidFill>
            <a:schemeClr val="bg1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085B650-B412-DDBB-A551-09BA46F5526A}"/>
              </a:ext>
            </a:extLst>
          </p:cNvPr>
          <p:cNvSpPr/>
          <p:nvPr/>
        </p:nvSpPr>
        <p:spPr bwMode="auto">
          <a:xfrm>
            <a:off x="7972420" y="2143915"/>
            <a:ext cx="142263" cy="258847"/>
          </a:xfrm>
          <a:prstGeom prst="downArrow">
            <a:avLst/>
          </a:prstGeom>
          <a:solidFill>
            <a:schemeClr val="bg1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34387AC-5598-BCFF-D00D-0FB3414A8A1D}"/>
              </a:ext>
            </a:extLst>
          </p:cNvPr>
          <p:cNvSpPr/>
          <p:nvPr/>
        </p:nvSpPr>
        <p:spPr bwMode="auto">
          <a:xfrm>
            <a:off x="7162490" y="2142376"/>
            <a:ext cx="142263" cy="258847"/>
          </a:xfrm>
          <a:prstGeom prst="downArrow">
            <a:avLst/>
          </a:prstGeom>
          <a:solidFill>
            <a:schemeClr val="bg1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15ABB7CB-654A-05EF-AFD4-D0778E27FEDC}"/>
              </a:ext>
            </a:extLst>
          </p:cNvPr>
          <p:cNvSpPr/>
          <p:nvPr/>
        </p:nvSpPr>
        <p:spPr bwMode="auto">
          <a:xfrm>
            <a:off x="6371940" y="2142376"/>
            <a:ext cx="142263" cy="258847"/>
          </a:xfrm>
          <a:prstGeom prst="downArrow">
            <a:avLst/>
          </a:prstGeom>
          <a:solidFill>
            <a:schemeClr val="bg1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E49D798-5D12-A564-F374-D5FA5ECEE00B}"/>
              </a:ext>
            </a:extLst>
          </p:cNvPr>
          <p:cNvSpPr/>
          <p:nvPr/>
        </p:nvSpPr>
        <p:spPr bwMode="auto">
          <a:xfrm>
            <a:off x="5554576" y="2126543"/>
            <a:ext cx="142263" cy="258847"/>
          </a:xfrm>
          <a:prstGeom prst="downArrow">
            <a:avLst/>
          </a:prstGeom>
          <a:solidFill>
            <a:schemeClr val="bg1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855E28A-79C9-C677-2199-098C1F5D6E80}"/>
              </a:ext>
            </a:extLst>
          </p:cNvPr>
          <p:cNvSpPr/>
          <p:nvPr/>
        </p:nvSpPr>
        <p:spPr bwMode="auto">
          <a:xfrm>
            <a:off x="4640806" y="2135936"/>
            <a:ext cx="142263" cy="258847"/>
          </a:xfrm>
          <a:prstGeom prst="downArrow">
            <a:avLst/>
          </a:prstGeom>
          <a:solidFill>
            <a:schemeClr val="bg1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4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FFA4FA-60F9-3D12-65B9-98120F4134AF}"/>
              </a:ext>
            </a:extLst>
          </p:cNvPr>
          <p:cNvSpPr txBox="1">
            <a:spLocks/>
          </p:cNvSpPr>
          <p:nvPr/>
        </p:nvSpPr>
        <p:spPr>
          <a:xfrm>
            <a:off x="4598560" y="2112304"/>
            <a:ext cx="9144000" cy="1524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6771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D5D6E-66F7-2167-49AE-4FE9576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1F006-1179-782E-96C3-F5D9E416E8F0}"/>
              </a:ext>
            </a:extLst>
          </p:cNvPr>
          <p:cNvSpPr txBox="1"/>
          <p:nvPr/>
        </p:nvSpPr>
        <p:spPr>
          <a:xfrm>
            <a:off x="801189" y="472439"/>
            <a:ext cx="2969623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29942-12A9-4DAC-4DA1-B5957A7AA3E4}"/>
              </a:ext>
            </a:extLst>
          </p:cNvPr>
          <p:cNvSpPr txBox="1"/>
          <p:nvPr/>
        </p:nvSpPr>
        <p:spPr>
          <a:xfrm>
            <a:off x="609600" y="1463038"/>
            <a:ext cx="10736062" cy="53568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feasibility of using simulated golden signatures as a substitute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for the physical ones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actual values for the parasitic impedance of components, using simulated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signature is feasible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intended PCB application, the verifier adjusts component’s parasitic tolerances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 get a threshold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tampering detection demands higher parasitic impedance 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8E01E-4B17-6AB2-79FF-85D0969C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214" y="80947"/>
            <a:ext cx="1085194" cy="10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D5D6E-66F7-2167-49AE-4FE9576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6F689-41D2-128A-837E-8C2E0C3E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49182-D030-2648-AE54-09245F6A1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8" y="1354453"/>
            <a:ext cx="6471502" cy="4853627"/>
          </a:xfrm>
          <a:prstGeom prst="rect">
            <a:avLst/>
          </a:prstGeom>
        </p:spPr>
      </p:pic>
      <p:pic>
        <p:nvPicPr>
          <p:cNvPr id="3" name="dtw_path">
            <a:hlinkClick r:id="" action="ppaction://media"/>
            <a:extLst>
              <a:ext uri="{FF2B5EF4-FFF2-40B4-BE49-F238E27FC236}">
                <a16:creationId xmlns:a16="http://schemas.microsoft.com/office/drawing/2014/main" id="{CFFD6DFF-C563-B573-BD56-01D6882EDB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9861" y="1887583"/>
            <a:ext cx="4710915" cy="353318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08CEBD0-C139-4503-D882-160FBF59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Time Warping (DTW)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13110-8863-F402-53D7-6A9A276A7ADA}"/>
              </a:ext>
            </a:extLst>
          </p:cNvPr>
          <p:cNvSpPr/>
          <p:nvPr/>
        </p:nvSpPr>
        <p:spPr bwMode="auto">
          <a:xfrm>
            <a:off x="1436914" y="2978331"/>
            <a:ext cx="4659085" cy="357052"/>
          </a:xfrm>
          <a:prstGeom prst="rect">
            <a:avLst/>
          </a:prstGeom>
          <a:noFill/>
          <a:ln w="38100" cap="sq" algn="ctr">
            <a:solidFill>
              <a:srgbClr val="C4122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0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9C16BE2-C4F3-421F-8993-3B75185EC313}">
  <we:reference id="wa104051163" version="1.2.0.3" store="en-US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WPI_2012Multi</Template>
  <TotalTime>3164</TotalTime>
  <Words>362</Words>
  <Application>Microsoft Office PowerPoint</Application>
  <PresentationFormat>Widescreen</PresentationFormat>
  <Paragraphs>113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Times New Roman</vt:lpstr>
      <vt:lpstr>Verdana</vt:lpstr>
      <vt:lpstr>Wingdings</vt:lpstr>
      <vt:lpstr>WPI-White</vt:lpstr>
      <vt:lpstr>WPI_Gray</vt:lpstr>
      <vt:lpstr>Parasitic Circus: On the Feasibility of Golden-free PCB Verification</vt:lpstr>
      <vt:lpstr>Tamper Detection Methods</vt:lpstr>
      <vt:lpstr>Using Simulated Design Files to Obtain Golden Signature</vt:lpstr>
      <vt:lpstr>PowerPoint Presentation</vt:lpstr>
      <vt:lpstr>Golden-free Tamper Detection Method</vt:lpstr>
      <vt:lpstr>Detection of Addition/Removal of Components</vt:lpstr>
      <vt:lpstr>PowerPoint Presentation</vt:lpstr>
      <vt:lpstr>PowerPoint Presentation</vt:lpstr>
      <vt:lpstr>Dynamic Time Warping (DTW)</vt:lpstr>
      <vt:lpstr>Comparison of Simulated and Measured Traces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Melissa</dc:creator>
  <cp:lastModifiedBy>Saadat Safa, Maryam</cp:lastModifiedBy>
  <cp:revision>358</cp:revision>
  <dcterms:created xsi:type="dcterms:W3CDTF">2015-05-27T13:16:15Z</dcterms:created>
  <dcterms:modified xsi:type="dcterms:W3CDTF">2024-04-04T14:30:47Z</dcterms:modified>
</cp:coreProperties>
</file>