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4" r:id="rId1"/>
  </p:sldMasterIdLst>
  <p:notesMasterIdLst>
    <p:notesMasterId r:id="rId21"/>
  </p:notesMasterIdLst>
  <p:sldIdLst>
    <p:sldId id="1143" r:id="rId2"/>
    <p:sldId id="1293" r:id="rId3"/>
    <p:sldId id="1270" r:id="rId4"/>
    <p:sldId id="1164" r:id="rId5"/>
    <p:sldId id="1267" r:id="rId6"/>
    <p:sldId id="1165" r:id="rId7"/>
    <p:sldId id="1272" r:id="rId8"/>
    <p:sldId id="1215" r:id="rId9"/>
    <p:sldId id="1296" r:id="rId10"/>
    <p:sldId id="1210" r:id="rId11"/>
    <p:sldId id="1256" r:id="rId12"/>
    <p:sldId id="1257" r:id="rId13"/>
    <p:sldId id="1258" r:id="rId14"/>
    <p:sldId id="1259" r:id="rId15"/>
    <p:sldId id="1274" r:id="rId16"/>
    <p:sldId id="1275" r:id="rId17"/>
    <p:sldId id="1276" r:id="rId18"/>
    <p:sldId id="1297" r:id="rId19"/>
    <p:sldId id="1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FB0"/>
    <a:srgbClr val="1D528C"/>
    <a:srgbClr val="C65A11"/>
    <a:srgbClr val="61953E"/>
    <a:srgbClr val="BC511A"/>
    <a:srgbClr val="4C842A"/>
    <a:srgbClr val="154F90"/>
    <a:srgbClr val="19518E"/>
    <a:srgbClr val="595959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7BCB9-6028-791A-C6A1-70FD0DE53D6B}" v="453" dt="2022-07-28T12:38:24.3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98"/>
    <p:restoredTop sz="94989"/>
  </p:normalViewPr>
  <p:slideViewPr>
    <p:cSldViewPr snapToGrid="0" snapToObjects="1">
      <p:cViewPr varScale="1">
        <p:scale>
          <a:sx n="129" d="100"/>
          <a:sy n="129" d="100"/>
        </p:scale>
        <p:origin x="240" y="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bnig, Joachim (Nokia - GB/Cambridge)" userId="S::joachim.wabnig@nokia-bell-labs.com::cb18a1e1-6262-404f-8ec0-9f0f27e42127" providerId="AD" clId="Web-{9897BCB9-6028-791A-C6A1-70FD0DE53D6B}"/>
    <pc:docChg chg="addSld delSld modSld sldOrd">
      <pc:chgData name="Wabnig, Joachim (Nokia - GB/Cambridge)" userId="S::joachim.wabnig@nokia-bell-labs.com::cb18a1e1-6262-404f-8ec0-9f0f27e42127" providerId="AD" clId="Web-{9897BCB9-6028-791A-C6A1-70FD0DE53D6B}" dt="2022-07-28T12:38:24.373" v="362"/>
      <pc:docMkLst>
        <pc:docMk/>
      </pc:docMkLst>
      <pc:sldChg chg="addSp delSp modSp delAnim">
        <pc:chgData name="Wabnig, Joachim (Nokia - GB/Cambridge)" userId="S::joachim.wabnig@nokia-bell-labs.com::cb18a1e1-6262-404f-8ec0-9f0f27e42127" providerId="AD" clId="Web-{9897BCB9-6028-791A-C6A1-70FD0DE53D6B}" dt="2022-07-28T12:34:56.250" v="344" actId="20577"/>
        <pc:sldMkLst>
          <pc:docMk/>
          <pc:sldMk cId="231819176" sldId="917"/>
        </pc:sldMkLst>
        <pc:spChg chg="add del mod">
          <ac:chgData name="Wabnig, Joachim (Nokia - GB/Cambridge)" userId="S::joachim.wabnig@nokia-bell-labs.com::cb18a1e1-6262-404f-8ec0-9f0f27e42127" providerId="AD" clId="Web-{9897BCB9-6028-791A-C6A1-70FD0DE53D6B}" dt="2022-07-28T12:31:43.238" v="333"/>
          <ac:spMkLst>
            <pc:docMk/>
            <pc:sldMk cId="231819176" sldId="917"/>
            <ac:spMk id="6" creationId="{6B0994C4-8E95-620A-2D7E-D4365F9110CA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2:28:14.663" v="289" actId="1076"/>
          <ac:spMkLst>
            <pc:docMk/>
            <pc:sldMk cId="231819176" sldId="917"/>
            <ac:spMk id="7" creationId="{00000000-0000-0000-0000-000000000000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2:29:18.885" v="301" actId="1076"/>
          <ac:spMkLst>
            <pc:docMk/>
            <pc:sldMk cId="231819176" sldId="917"/>
            <ac:spMk id="15" creationId="{00000000-0000-0000-0000-000000000000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2:29:02.291" v="297" actId="1076"/>
          <ac:spMkLst>
            <pc:docMk/>
            <pc:sldMk cId="231819176" sldId="917"/>
            <ac:spMk id="18" creationId="{00000000-0000-0000-0000-000000000000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2:29:31.700" v="306" actId="1076"/>
          <ac:spMkLst>
            <pc:docMk/>
            <pc:sldMk cId="231819176" sldId="917"/>
            <ac:spMk id="19" creationId="{00000000-0000-0000-0000-000000000000}"/>
          </ac:spMkLst>
        </pc:spChg>
        <pc:spChg chg="del mod">
          <ac:chgData name="Wabnig, Joachim (Nokia - GB/Cambridge)" userId="S::joachim.wabnig@nokia-bell-labs.com::cb18a1e1-6262-404f-8ec0-9f0f27e42127" providerId="AD" clId="Web-{9897BCB9-6028-791A-C6A1-70FD0DE53D6B}" dt="2022-07-28T12:29:33.855" v="307"/>
          <ac:spMkLst>
            <pc:docMk/>
            <pc:sldMk cId="231819176" sldId="917"/>
            <ac:spMk id="21" creationId="{00000000-0000-0000-0000-000000000000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2:34:56.250" v="344" actId="20577"/>
          <ac:spMkLst>
            <pc:docMk/>
            <pc:sldMk cId="231819176" sldId="917"/>
            <ac:spMk id="23" creationId="{00000000-0000-0000-0000-000000000000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2:29:16.151" v="300" actId="1076"/>
          <ac:spMkLst>
            <pc:docMk/>
            <pc:sldMk cId="231819176" sldId="917"/>
            <ac:spMk id="27" creationId="{00000000-0000-0000-0000-000000000000}"/>
          </ac:spMkLst>
        </pc:spChg>
        <pc:grpChg chg="mod">
          <ac:chgData name="Wabnig, Joachim (Nokia - GB/Cambridge)" userId="S::joachim.wabnig@nokia-bell-labs.com::cb18a1e1-6262-404f-8ec0-9f0f27e42127" providerId="AD" clId="Web-{9897BCB9-6028-791A-C6A1-70FD0DE53D6B}" dt="2022-07-28T12:29:02.384" v="299" actId="1076"/>
          <ac:grpSpMkLst>
            <pc:docMk/>
            <pc:sldMk cId="231819176" sldId="917"/>
            <ac:grpSpMk id="3" creationId="{00000000-0000-0000-0000-000000000000}"/>
          </ac:grpSpMkLst>
        </pc:grpChg>
        <pc:grpChg chg="mod">
          <ac:chgData name="Wabnig, Joachim (Nokia - GB/Cambridge)" userId="S::joachim.wabnig@nokia-bell-labs.com::cb18a1e1-6262-404f-8ec0-9f0f27e42127" providerId="AD" clId="Web-{9897BCB9-6028-791A-C6A1-70FD0DE53D6B}" dt="2022-07-28T12:29:02.337" v="298" actId="1076"/>
          <ac:grpSpMkLst>
            <pc:docMk/>
            <pc:sldMk cId="231819176" sldId="917"/>
            <ac:grpSpMk id="22" creationId="{00000000-0000-0000-0000-000000000000}"/>
          </ac:grpSpMkLst>
        </pc:grpChg>
        <pc:grpChg chg="mod">
          <ac:chgData name="Wabnig, Joachim (Nokia - GB/Cambridge)" userId="S::joachim.wabnig@nokia-bell-labs.com::cb18a1e1-6262-404f-8ec0-9f0f27e42127" providerId="AD" clId="Web-{9897BCB9-6028-791A-C6A1-70FD0DE53D6B}" dt="2022-07-28T12:28:26.288" v="290" actId="1076"/>
          <ac:grpSpMkLst>
            <pc:docMk/>
            <pc:sldMk cId="231819176" sldId="917"/>
            <ac:grpSpMk id="24" creationId="{00000000-0000-0000-0000-000000000000}"/>
          </ac:grpSpMkLst>
        </pc:grpChg>
        <pc:picChg chg="mod">
          <ac:chgData name="Wabnig, Joachim (Nokia - GB/Cambridge)" userId="S::joachim.wabnig@nokia-bell-labs.com::cb18a1e1-6262-404f-8ec0-9f0f27e42127" providerId="AD" clId="Web-{9897BCB9-6028-791A-C6A1-70FD0DE53D6B}" dt="2022-07-28T12:29:02.275" v="296" actId="1076"/>
          <ac:picMkLst>
            <pc:docMk/>
            <pc:sldMk cId="231819176" sldId="917"/>
            <ac:picMk id="8" creationId="{00000000-0000-0000-0000-000000000000}"/>
          </ac:picMkLst>
        </pc:picChg>
        <pc:picChg chg="mod">
          <ac:chgData name="Wabnig, Joachim (Nokia - GB/Cambridge)" userId="S::joachim.wabnig@nokia-bell-labs.com::cb18a1e1-6262-404f-8ec0-9f0f27e42127" providerId="AD" clId="Web-{9897BCB9-6028-791A-C6A1-70FD0DE53D6B}" dt="2022-07-28T12:29:31.652" v="305" actId="1076"/>
          <ac:picMkLst>
            <pc:docMk/>
            <pc:sldMk cId="231819176" sldId="917"/>
            <ac:picMk id="9" creationId="{00000000-0000-0000-0000-000000000000}"/>
          </ac:picMkLst>
        </pc:picChg>
        <pc:picChg chg="mod">
          <ac:chgData name="Wabnig, Joachim (Nokia - GB/Cambridge)" userId="S::joachim.wabnig@nokia-bell-labs.com::cb18a1e1-6262-404f-8ec0-9f0f27e42127" providerId="AD" clId="Web-{9897BCB9-6028-791A-C6A1-70FD0DE53D6B}" dt="2022-07-28T12:29:24.183" v="302" actId="1076"/>
          <ac:picMkLst>
            <pc:docMk/>
            <pc:sldMk cId="231819176" sldId="917"/>
            <ac:picMk id="12" creationId="{00000000-0000-0000-0000-000000000000}"/>
          </ac:picMkLst>
        </pc:picChg>
      </pc:sldChg>
      <pc:sldChg chg="ord">
        <pc:chgData name="Wabnig, Joachim (Nokia - GB/Cambridge)" userId="S::joachim.wabnig@nokia-bell-labs.com::cb18a1e1-6262-404f-8ec0-9f0f27e42127" providerId="AD" clId="Web-{9897BCB9-6028-791A-C6A1-70FD0DE53D6B}" dt="2022-07-28T12:35:30.534" v="346"/>
        <pc:sldMkLst>
          <pc:docMk/>
          <pc:sldMk cId="1145908281" sldId="959"/>
        </pc:sldMkLst>
      </pc:sldChg>
      <pc:sldChg chg="modSp">
        <pc:chgData name="Wabnig, Joachim (Nokia - GB/Cambridge)" userId="S::joachim.wabnig@nokia-bell-labs.com::cb18a1e1-6262-404f-8ec0-9f0f27e42127" providerId="AD" clId="Web-{9897BCB9-6028-791A-C6A1-70FD0DE53D6B}" dt="2022-07-28T12:27:38.066" v="283" actId="20577"/>
        <pc:sldMkLst>
          <pc:docMk/>
          <pc:sldMk cId="387254684" sldId="962"/>
        </pc:sldMkLst>
        <pc:spChg chg="mod">
          <ac:chgData name="Wabnig, Joachim (Nokia - GB/Cambridge)" userId="S::joachim.wabnig@nokia-bell-labs.com::cb18a1e1-6262-404f-8ec0-9f0f27e42127" providerId="AD" clId="Web-{9897BCB9-6028-791A-C6A1-70FD0DE53D6B}" dt="2022-07-28T12:27:38.066" v="283" actId="20577"/>
          <ac:spMkLst>
            <pc:docMk/>
            <pc:sldMk cId="387254684" sldId="962"/>
            <ac:spMk id="2" creationId="{00000000-0000-0000-0000-000000000000}"/>
          </ac:spMkLst>
        </pc:spChg>
      </pc:sldChg>
      <pc:sldChg chg="modSp ord">
        <pc:chgData name="Wabnig, Joachim (Nokia - GB/Cambridge)" userId="S::joachim.wabnig@nokia-bell-labs.com::cb18a1e1-6262-404f-8ec0-9f0f27e42127" providerId="AD" clId="Web-{9897BCB9-6028-791A-C6A1-70FD0DE53D6B}" dt="2022-07-28T12:36:57.899" v="361" actId="20577"/>
        <pc:sldMkLst>
          <pc:docMk/>
          <pc:sldMk cId="1219048573" sldId="965"/>
        </pc:sldMkLst>
        <pc:spChg chg="mod">
          <ac:chgData name="Wabnig, Joachim (Nokia - GB/Cambridge)" userId="S::joachim.wabnig@nokia-bell-labs.com::cb18a1e1-6262-404f-8ec0-9f0f27e42127" providerId="AD" clId="Web-{9897BCB9-6028-791A-C6A1-70FD0DE53D6B}" dt="2022-07-28T12:36:57.899" v="361" actId="20577"/>
          <ac:spMkLst>
            <pc:docMk/>
            <pc:sldMk cId="1219048573" sldId="965"/>
            <ac:spMk id="2" creationId="{00000000-0000-0000-0000-000000000000}"/>
          </ac:spMkLst>
        </pc:spChg>
      </pc:sldChg>
      <pc:sldChg chg="ord">
        <pc:chgData name="Wabnig, Joachim (Nokia - GB/Cambridge)" userId="S::joachim.wabnig@nokia-bell-labs.com::cb18a1e1-6262-404f-8ec0-9f0f27e42127" providerId="AD" clId="Web-{9897BCB9-6028-791A-C6A1-70FD0DE53D6B}" dt="2022-07-28T12:35:21.471" v="345"/>
        <pc:sldMkLst>
          <pc:docMk/>
          <pc:sldMk cId="72918074" sldId="966"/>
        </pc:sldMkLst>
      </pc:sldChg>
      <pc:sldChg chg="addSp delSp modSp add del mod replId setBg delAnim">
        <pc:chgData name="Wabnig, Joachim (Nokia - GB/Cambridge)" userId="S::joachim.wabnig@nokia-bell-labs.com::cb18a1e1-6262-404f-8ec0-9f0f27e42127" providerId="AD" clId="Web-{9897BCB9-6028-791A-C6A1-70FD0DE53D6B}" dt="2022-07-28T12:38:24.373" v="362"/>
        <pc:sldMkLst>
          <pc:docMk/>
          <pc:sldMk cId="4077441063" sldId="967"/>
        </pc:sldMkLst>
        <pc:spChg chg="mod">
          <ac:chgData name="Wabnig, Joachim (Nokia - GB/Cambridge)" userId="S::joachim.wabnig@nokia-bell-labs.com::cb18a1e1-6262-404f-8ec0-9f0f27e42127" providerId="AD" clId="Web-{9897BCB9-6028-791A-C6A1-70FD0DE53D6B}" dt="2022-07-28T10:14:05.729" v="41" actId="20577"/>
          <ac:spMkLst>
            <pc:docMk/>
            <pc:sldMk cId="4077441063" sldId="967"/>
            <ac:spMk id="2" creationId="{00000000-0000-0000-0000-000000000000}"/>
          </ac:spMkLst>
        </pc:spChg>
        <pc:spChg chg="del mod">
          <ac:chgData name="Wabnig, Joachim (Nokia - GB/Cambridge)" userId="S::joachim.wabnig@nokia-bell-labs.com::cb18a1e1-6262-404f-8ec0-9f0f27e42127" providerId="AD" clId="Web-{9897BCB9-6028-791A-C6A1-70FD0DE53D6B}" dt="2022-07-28T10:15:30.279" v="63"/>
          <ac:spMkLst>
            <pc:docMk/>
            <pc:sldMk cId="4077441063" sldId="967"/>
            <ac:spMk id="3" creationId="{00000000-0000-0000-0000-000000000000}"/>
          </ac:spMkLst>
        </pc:spChg>
        <pc:spChg chg="add mod">
          <ac:chgData name="Wabnig, Joachim (Nokia - GB/Cambridge)" userId="S::joachim.wabnig@nokia-bell-labs.com::cb18a1e1-6262-404f-8ec0-9f0f27e42127" providerId="AD" clId="Web-{9897BCB9-6028-791A-C6A1-70FD0DE53D6B}" dt="2022-07-28T10:19:58.962" v="146" actId="1076"/>
          <ac:spMkLst>
            <pc:docMk/>
            <pc:sldMk cId="4077441063" sldId="967"/>
            <ac:spMk id="6" creationId="{E1205427-FE4D-AC6F-C4CC-35D5DF26B969}"/>
          </ac:spMkLst>
        </pc:spChg>
        <pc:spChg chg="add">
          <ac:chgData name="Wabnig, Joachim (Nokia - GB/Cambridge)" userId="S::joachim.wabnig@nokia-bell-labs.com::cb18a1e1-6262-404f-8ec0-9f0f27e42127" providerId="AD" clId="Web-{9897BCB9-6028-791A-C6A1-70FD0DE53D6B}" dt="2022-07-28T10:07:31.572" v="12"/>
          <ac:spMkLst>
            <pc:docMk/>
            <pc:sldMk cId="4077441063" sldId="967"/>
            <ac:spMk id="8" creationId="{272E1053-3265-6F1A-7C8A-D547D87D4F5C}"/>
          </ac:spMkLst>
        </pc:spChg>
        <pc:spChg chg="del mod topLvl">
          <ac:chgData name="Wabnig, Joachim (Nokia - GB/Cambridge)" userId="S::joachim.wabnig@nokia-bell-labs.com::cb18a1e1-6262-404f-8ec0-9f0f27e42127" providerId="AD" clId="Web-{9897BCB9-6028-791A-C6A1-70FD0DE53D6B}" dt="2022-07-28T10:25:55.961" v="218"/>
          <ac:spMkLst>
            <pc:docMk/>
            <pc:sldMk cId="4077441063" sldId="967"/>
            <ac:spMk id="9" creationId="{00000000-0000-0000-0000-000000000000}"/>
          </ac:spMkLst>
        </pc:spChg>
        <pc:spChg chg="add mod">
          <ac:chgData name="Wabnig, Joachim (Nokia - GB/Cambridge)" userId="S::joachim.wabnig@nokia-bell-labs.com::cb18a1e1-6262-404f-8ec0-9f0f27e42127" providerId="AD" clId="Web-{9897BCB9-6028-791A-C6A1-70FD0DE53D6B}" dt="2022-07-28T10:30:09.628" v="265" actId="20577"/>
          <ac:spMkLst>
            <pc:docMk/>
            <pc:sldMk cId="4077441063" sldId="967"/>
            <ac:spMk id="11" creationId="{6AA0D6D9-9D48-EB1E-0627-068191E8D9C6}"/>
          </ac:spMkLst>
        </pc:spChg>
        <pc:spChg chg="del mod topLvl">
          <ac:chgData name="Wabnig, Joachim (Nokia - GB/Cambridge)" userId="S::joachim.wabnig@nokia-bell-labs.com::cb18a1e1-6262-404f-8ec0-9f0f27e42127" providerId="AD" clId="Web-{9897BCB9-6028-791A-C6A1-70FD0DE53D6B}" dt="2022-07-28T10:25:57.836" v="219"/>
          <ac:spMkLst>
            <pc:docMk/>
            <pc:sldMk cId="4077441063" sldId="967"/>
            <ac:spMk id="13" creationId="{00000000-0000-0000-0000-000000000000}"/>
          </ac:spMkLst>
        </pc:spChg>
        <pc:spChg chg="mod">
          <ac:chgData name="Wabnig, Joachim (Nokia - GB/Cambridge)" userId="S::joachim.wabnig@nokia-bell-labs.com::cb18a1e1-6262-404f-8ec0-9f0f27e42127" providerId="AD" clId="Web-{9897BCB9-6028-791A-C6A1-70FD0DE53D6B}" dt="2022-07-28T10:26:24.665" v="222" actId="20577"/>
          <ac:spMkLst>
            <pc:docMk/>
            <pc:sldMk cId="4077441063" sldId="967"/>
            <ac:spMk id="18" creationId="{00000000-0000-0000-0000-000000000000}"/>
          </ac:spMkLst>
        </pc:spChg>
        <pc:spChg chg="add del mod">
          <ac:chgData name="Wabnig, Joachim (Nokia - GB/Cambridge)" userId="S::joachim.wabnig@nokia-bell-labs.com::cb18a1e1-6262-404f-8ec0-9f0f27e42127" providerId="AD" clId="Web-{9897BCB9-6028-791A-C6A1-70FD0DE53D6B}" dt="2022-07-28T10:15:41.748" v="66"/>
          <ac:spMkLst>
            <pc:docMk/>
            <pc:sldMk cId="4077441063" sldId="967"/>
            <ac:spMk id="20" creationId="{418CC15B-E601-DCA3-FA48-D6F159D6BE7D}"/>
          </ac:spMkLst>
        </pc:spChg>
        <pc:spChg chg="del mod topLvl">
          <ac:chgData name="Wabnig, Joachim (Nokia - GB/Cambridge)" userId="S::joachim.wabnig@nokia-bell-labs.com::cb18a1e1-6262-404f-8ec0-9f0f27e42127" providerId="AD" clId="Web-{9897BCB9-6028-791A-C6A1-70FD0DE53D6B}" dt="2022-07-28T10:26:37.056" v="228"/>
          <ac:spMkLst>
            <pc:docMk/>
            <pc:sldMk cId="4077441063" sldId="967"/>
            <ac:spMk id="22" creationId="{00000000-0000-0000-0000-000000000000}"/>
          </ac:spMkLst>
        </pc:spChg>
        <pc:spChg chg="add del mod">
          <ac:chgData name="Wabnig, Joachim (Nokia - GB/Cambridge)" userId="S::joachim.wabnig@nokia-bell-labs.com::cb18a1e1-6262-404f-8ec0-9f0f27e42127" providerId="AD" clId="Web-{9897BCB9-6028-791A-C6A1-70FD0DE53D6B}" dt="2022-07-28T10:24:03.784" v="215"/>
          <ac:spMkLst>
            <pc:docMk/>
            <pc:sldMk cId="4077441063" sldId="967"/>
            <ac:spMk id="24" creationId="{57AC8418-898A-923F-9E90-91CBBFCC8EFF}"/>
          </ac:spMkLst>
        </pc:spChg>
        <pc:spChg chg="add del mod">
          <ac:chgData name="Wabnig, Joachim (Nokia - GB/Cambridge)" userId="S::joachim.wabnig@nokia-bell-labs.com::cb18a1e1-6262-404f-8ec0-9f0f27e42127" providerId="AD" clId="Web-{9897BCB9-6028-791A-C6A1-70FD0DE53D6B}" dt="2022-07-28T10:27:13.511" v="235"/>
          <ac:spMkLst>
            <pc:docMk/>
            <pc:sldMk cId="4077441063" sldId="967"/>
            <ac:spMk id="26" creationId="{E08BD7C1-30D2-9470-2CFF-2A8429C3097C}"/>
          </ac:spMkLst>
        </pc:spChg>
        <pc:spChg chg="del mod">
          <ac:chgData name="Wabnig, Joachim (Nokia - GB/Cambridge)" userId="S::joachim.wabnig@nokia-bell-labs.com::cb18a1e1-6262-404f-8ec0-9f0f27e42127" providerId="AD" clId="Web-{9897BCB9-6028-791A-C6A1-70FD0DE53D6B}" dt="2022-07-28T10:19:25.992" v="132"/>
          <ac:spMkLst>
            <pc:docMk/>
            <pc:sldMk cId="4077441063" sldId="967"/>
            <ac:spMk id="27" creationId="{00000000-0000-0000-0000-000000000000}"/>
          </ac:spMkLst>
        </pc:spChg>
        <pc:spChg chg="add mod">
          <ac:chgData name="Wabnig, Joachim (Nokia - GB/Cambridge)" userId="S::joachim.wabnig@nokia-bell-labs.com::cb18a1e1-6262-404f-8ec0-9f0f27e42127" providerId="AD" clId="Web-{9897BCB9-6028-791A-C6A1-70FD0DE53D6B}" dt="2022-07-28T10:29:15.344" v="256" actId="1076"/>
          <ac:spMkLst>
            <pc:docMk/>
            <pc:sldMk cId="4077441063" sldId="967"/>
            <ac:spMk id="29" creationId="{C09E14DA-10EA-5171-4F5D-A770DDB74123}"/>
          </ac:spMkLst>
        </pc:spChg>
        <pc:spChg chg="add mod">
          <ac:chgData name="Wabnig, Joachim (Nokia - GB/Cambridge)" userId="S::joachim.wabnig@nokia-bell-labs.com::cb18a1e1-6262-404f-8ec0-9f0f27e42127" providerId="AD" clId="Web-{9897BCB9-6028-791A-C6A1-70FD0DE53D6B}" dt="2022-07-28T10:29:11.532" v="255" actId="1076"/>
          <ac:spMkLst>
            <pc:docMk/>
            <pc:sldMk cId="4077441063" sldId="967"/>
            <ac:spMk id="30" creationId="{17A5B007-A71E-0DDD-C85E-F49E3560F4D3}"/>
          </ac:spMkLst>
        </pc:spChg>
        <pc:grpChg chg="del mod">
          <ac:chgData name="Wabnig, Joachim (Nokia - GB/Cambridge)" userId="S::joachim.wabnig@nokia-bell-labs.com::cb18a1e1-6262-404f-8ec0-9f0f27e42127" providerId="AD" clId="Web-{9897BCB9-6028-791A-C6A1-70FD0DE53D6B}" dt="2022-07-28T10:25:55.961" v="218"/>
          <ac:grpSpMkLst>
            <pc:docMk/>
            <pc:sldMk cId="4077441063" sldId="967"/>
            <ac:grpSpMk id="7" creationId="{00000000-0000-0000-0000-000000000000}"/>
          </ac:grpSpMkLst>
        </pc:grpChg>
        <pc:grpChg chg="del mod">
          <ac:chgData name="Wabnig, Joachim (Nokia - GB/Cambridge)" userId="S::joachim.wabnig@nokia-bell-labs.com::cb18a1e1-6262-404f-8ec0-9f0f27e42127" providerId="AD" clId="Web-{9897BCB9-6028-791A-C6A1-70FD0DE53D6B}" dt="2022-07-28T10:25:57.836" v="219"/>
          <ac:grpSpMkLst>
            <pc:docMk/>
            <pc:sldMk cId="4077441063" sldId="967"/>
            <ac:grpSpMk id="12" creationId="{00000000-0000-0000-0000-000000000000}"/>
          </ac:grpSpMkLst>
        </pc:grpChg>
        <pc:grpChg chg="del mod">
          <ac:chgData name="Wabnig, Joachim (Nokia - GB/Cambridge)" userId="S::joachim.wabnig@nokia-bell-labs.com::cb18a1e1-6262-404f-8ec0-9f0f27e42127" providerId="AD" clId="Web-{9897BCB9-6028-791A-C6A1-70FD0DE53D6B}" dt="2022-07-28T10:26:31.947" v="226"/>
          <ac:grpSpMkLst>
            <pc:docMk/>
            <pc:sldMk cId="4077441063" sldId="967"/>
            <ac:grpSpMk id="17" creationId="{00000000-0000-0000-0000-000000000000}"/>
          </ac:grpSpMkLst>
        </pc:grpChg>
        <pc:grpChg chg="del mod">
          <ac:chgData name="Wabnig, Joachim (Nokia - GB/Cambridge)" userId="S::joachim.wabnig@nokia-bell-labs.com::cb18a1e1-6262-404f-8ec0-9f0f27e42127" providerId="AD" clId="Web-{9897BCB9-6028-791A-C6A1-70FD0DE53D6B}" dt="2022-07-28T10:26:37.056" v="228"/>
          <ac:grpSpMkLst>
            <pc:docMk/>
            <pc:sldMk cId="4077441063" sldId="967"/>
            <ac:grpSpMk id="21" creationId="{00000000-0000-0000-0000-000000000000}"/>
          </ac:grpSpMkLst>
        </pc:grpChg>
        <pc:picChg chg="add del mod">
          <ac:chgData name="Wabnig, Joachim (Nokia - GB/Cambridge)" userId="S::joachim.wabnig@nokia-bell-labs.com::cb18a1e1-6262-404f-8ec0-9f0f27e42127" providerId="AD" clId="Web-{9897BCB9-6028-791A-C6A1-70FD0DE53D6B}" dt="2022-07-28T10:14:44.871" v="49"/>
          <ac:picMkLst>
            <pc:docMk/>
            <pc:sldMk cId="4077441063" sldId="967"/>
            <ac:picMk id="15" creationId="{4096D02F-F639-5204-E94F-696FA57A950F}"/>
          </ac:picMkLst>
        </pc:picChg>
        <pc:picChg chg="add mod">
          <ac:chgData name="Wabnig, Joachim (Nokia - GB/Cambridge)" userId="S::joachim.wabnig@nokia-bell-labs.com::cb18a1e1-6262-404f-8ec0-9f0f27e42127" providerId="AD" clId="Web-{9897BCB9-6028-791A-C6A1-70FD0DE53D6B}" dt="2022-07-28T10:29:03.234" v="252" actId="1076"/>
          <ac:picMkLst>
            <pc:docMk/>
            <pc:sldMk cId="4077441063" sldId="967"/>
            <ac:picMk id="25" creationId="{93192DD4-360C-5464-81F5-7FC44F02134D}"/>
          </ac:picMkLst>
        </pc:picChg>
        <pc:picChg chg="add del mod">
          <ac:chgData name="Wabnig, Joachim (Nokia - GB/Cambridge)" userId="S::joachim.wabnig@nokia-bell-labs.com::cb18a1e1-6262-404f-8ec0-9f0f27e42127" providerId="AD" clId="Web-{9897BCB9-6028-791A-C6A1-70FD0DE53D6B}" dt="2022-07-28T10:26:37.931" v="229"/>
          <ac:picMkLst>
            <pc:docMk/>
            <pc:sldMk cId="4077441063" sldId="967"/>
            <ac:picMk id="1026" creationId="{00000000-0000-0000-0000-000000000000}"/>
          </ac:picMkLst>
        </pc:picChg>
        <pc:cxnChg chg="del mod topLvl">
          <ac:chgData name="Wabnig, Joachim (Nokia - GB/Cambridge)" userId="S::joachim.wabnig@nokia-bell-labs.com::cb18a1e1-6262-404f-8ec0-9f0f27e42127" providerId="AD" clId="Web-{9897BCB9-6028-791A-C6A1-70FD0DE53D6B}" dt="2022-07-28T10:26:00.727" v="221"/>
          <ac:cxnSpMkLst>
            <pc:docMk/>
            <pc:sldMk cId="4077441063" sldId="967"/>
            <ac:cxnSpMk id="10" creationId="{00000000-0000-0000-0000-000000000000}"/>
          </ac:cxnSpMkLst>
        </pc:cxnChg>
        <pc:cxnChg chg="del topLvl">
          <ac:chgData name="Wabnig, Joachim (Nokia - GB/Cambridge)" userId="S::joachim.wabnig@nokia-bell-labs.com::cb18a1e1-6262-404f-8ec0-9f0f27e42127" providerId="AD" clId="Web-{9897BCB9-6028-791A-C6A1-70FD0DE53D6B}" dt="2022-07-28T10:25:59.711" v="220"/>
          <ac:cxnSpMkLst>
            <pc:docMk/>
            <pc:sldMk cId="4077441063" sldId="967"/>
            <ac:cxnSpMk id="14" creationId="{00000000-0000-0000-0000-000000000000}"/>
          </ac:cxnSpMkLst>
        </pc:cxnChg>
        <pc:cxnChg chg="topLvl">
          <ac:chgData name="Wabnig, Joachim (Nokia - GB/Cambridge)" userId="S::joachim.wabnig@nokia-bell-labs.com::cb18a1e1-6262-404f-8ec0-9f0f27e42127" providerId="AD" clId="Web-{9897BCB9-6028-791A-C6A1-70FD0DE53D6B}" dt="2022-07-28T10:26:37.056" v="228"/>
          <ac:cxnSpMkLst>
            <pc:docMk/>
            <pc:sldMk cId="4077441063" sldId="967"/>
            <ac:cxnSpMk id="2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B6F6-59BE-B04F-8F75-D4D9D949715C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5985-8CB4-954D-8961-41BF2DAF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5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5985-8CB4-954D-8961-41BF2DAFB6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aslab.io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slab.io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slab.i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caslab.io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slab.i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 CASLAB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986082"/>
            <a:ext cx="1086647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064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GENERIC CASLAB Title Style w/o QR Code</a:t>
            </a:r>
          </a:p>
        </p:txBody>
      </p:sp>
      <p:sp>
        <p:nvSpPr>
          <p:cNvPr id="9" name="Rectangle 8"/>
          <p:cNvSpPr/>
          <p:nvPr userDrawn="1"/>
        </p:nvSpPr>
        <p:spPr>
          <a:xfrm rot="1092354">
            <a:off x="9688747" y="3040493"/>
            <a:ext cx="1596436" cy="11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048185">
            <a:off x="9800837" y="3050252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818" y="2505546"/>
            <a:ext cx="206748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4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3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2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965" y="310916"/>
            <a:ext cx="10348426" cy="615059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19518E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Outline title style with QR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964" y="1308746"/>
            <a:ext cx="11458937" cy="4868217"/>
          </a:xfrm>
        </p:spPr>
        <p:txBody>
          <a:bodyPr/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defRPr sz="1400">
                <a:latin typeface="Roboto" charset="0"/>
                <a:ea typeface="Roboto" charset="0"/>
                <a:cs typeface="Roboto" charset="0"/>
              </a:defRPr>
            </a:lvl4pPr>
            <a:lvl5pPr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Outline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sz="12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144906">
            <a:off x="10569654" y="330936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7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 CASLAB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3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2986082"/>
            <a:ext cx="1086647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064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GENERIC CASLAB Title Style with QR Code</a:t>
            </a:r>
          </a:p>
        </p:txBody>
      </p:sp>
      <p:sp>
        <p:nvSpPr>
          <p:cNvPr id="9" name="Rectangle 8"/>
          <p:cNvSpPr/>
          <p:nvPr userDrawn="1"/>
        </p:nvSpPr>
        <p:spPr>
          <a:xfrm rot="1092354">
            <a:off x="9688747" y="3040493"/>
            <a:ext cx="1596436" cy="11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048185">
            <a:off x="9800837" y="3050252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818" y="2505546"/>
            <a:ext cx="2067486" cy="20574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QC Security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06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QC SECURITY Title Style w/o QR Code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7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QC Security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06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QC SECURITY Title Style with QR Code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9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oud FPGA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87287"/>
            <a:ext cx="999003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69" y="2434814"/>
            <a:ext cx="2528131" cy="20250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CLOUD FPGA Title Style w/o QR Code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4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599317"/>
            <a:ext cx="2117390" cy="16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5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oud FPGA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87287"/>
            <a:ext cx="999003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69" y="2434814"/>
            <a:ext cx="2528131" cy="20250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CLOUD FPGA Title Style with QR Code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599317"/>
            <a:ext cx="2117390" cy="1696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94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QC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747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PQC Title Style w/o QR Code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QC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747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PQC Title Style with QR Code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0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965" y="310916"/>
            <a:ext cx="10348426" cy="615059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19518E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Outline title style w/o QR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964" y="1308746"/>
            <a:ext cx="11458937" cy="4868217"/>
          </a:xfrm>
        </p:spPr>
        <p:txBody>
          <a:bodyPr/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defRPr sz="1400">
                <a:latin typeface="Roboto" charset="0"/>
                <a:ea typeface="Roboto" charset="0"/>
                <a:cs typeface="Roboto" charset="0"/>
              </a:defRPr>
            </a:lvl4pPr>
            <a:lvl5pPr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Outline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sz="12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144906">
            <a:off x="10569654" y="330936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Outline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Outline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56C4EFE6-3655-824F-B66A-BD0EF53C6E08}" type="datetime1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90" r:id="rId2"/>
    <p:sldLayoutId id="2147484187" r:id="rId3"/>
    <p:sldLayoutId id="2147484191" r:id="rId4"/>
    <p:sldLayoutId id="2147484188" r:id="rId5"/>
    <p:sldLayoutId id="2147484192" r:id="rId6"/>
    <p:sldLayoutId id="2147484189" r:id="rId7"/>
    <p:sldLayoutId id="2147484193" r:id="rId8"/>
    <p:sldLayoutId id="2147484176" r:id="rId9"/>
    <p:sldLayoutId id="2147484194" r:id="rId10"/>
    <p:sldLayoutId id="21474841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aslab.io/jaku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caslab.io/jaku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02" y="698845"/>
            <a:ext cx="1876196" cy="1819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063230"/>
            <a:ext cx="1219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charset="0"/>
                <a:ea typeface="Roboto" charset="0"/>
                <a:cs typeface="Roboto" charset="0"/>
              </a:rPr>
              <a:t>Architectures for Secure Quantum Computing Systems</a:t>
            </a:r>
          </a:p>
          <a:p>
            <a:pPr algn="ctr"/>
            <a:endParaRPr lang="en-US" sz="2000" b="1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en-US" sz="2000" b="1" dirty="0">
                <a:latin typeface="Roboto" charset="0"/>
                <a:ea typeface="Roboto" charset="0"/>
                <a:cs typeface="Roboto" charset="0"/>
              </a:rPr>
              <a:t>Prof. Jakub Szefer</a:t>
            </a:r>
          </a:p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en-US" dirty="0">
                <a:latin typeface="Roboto" charset="0"/>
                <a:ea typeface="Roboto" charset="0"/>
                <a:cs typeface="Roboto" charset="0"/>
              </a:rPr>
              <a:t>Computer Architecture and Security Lab – CASLAB</a:t>
            </a:r>
          </a:p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en-US" dirty="0">
                <a:latin typeface="Roboto" charset="0"/>
                <a:ea typeface="Roboto" charset="0"/>
                <a:cs typeface="Roboto" charset="0"/>
              </a:rPr>
              <a:t>Dept. of Electrical Engineering</a:t>
            </a:r>
          </a:p>
          <a:p>
            <a:pPr algn="ctr"/>
            <a:r>
              <a:rPr lang="en-US" dirty="0">
                <a:latin typeface="Roboto" charset="0"/>
                <a:ea typeface="Roboto" charset="0"/>
                <a:cs typeface="Roboto" charset="0"/>
              </a:rPr>
              <a:t>and Dept. of Computer Science (by courtesy)</a:t>
            </a:r>
          </a:p>
          <a:p>
            <a:pPr algn="ctr"/>
            <a:r>
              <a:rPr lang="en-US" dirty="0">
                <a:latin typeface="Roboto" charset="0"/>
                <a:ea typeface="Roboto" charset="0"/>
                <a:cs typeface="Roboto" charset="0"/>
              </a:rPr>
              <a:t>Yale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3" y="4751462"/>
            <a:ext cx="1381600" cy="13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43" y="6133062"/>
            <a:ext cx="2015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Roboto" charset="0"/>
                <a:ea typeface="Roboto" charset="0"/>
                <a:cs typeface="Roboto" charset="0"/>
                <a:hlinkClick r:id="rId4"/>
              </a:rPr>
              <a:t>https://caslab.io/jakub</a:t>
            </a:r>
            <a:endParaRPr lang="en-US" sz="1300" b="1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0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QC-TEE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Focus on superconducting qubit quantum computers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Fridge of superconducting qubit quantum computers </a:t>
            </a:r>
            <a:br>
              <a:rPr lang="en-US" dirty="0"/>
            </a:br>
            <a:r>
              <a:rPr lang="en-US" dirty="0"/>
              <a:t>can form natural trust boundary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Temperature and pressure changes can</a:t>
            </a:r>
            <a:br>
              <a:rPr lang="en-US" dirty="0"/>
            </a:br>
            <a:r>
              <a:rPr lang="en-US" dirty="0"/>
              <a:t>be easily detected when fridge is opened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Key idea: </a:t>
            </a:r>
            <a:r>
              <a:rPr lang="en-US" dirty="0"/>
              <a:t>need to protect or obfuscate</a:t>
            </a:r>
            <a:br>
              <a:rPr lang="en-US" dirty="0"/>
            </a:br>
            <a:r>
              <a:rPr lang="en-US" dirty="0"/>
              <a:t>the analog RF pulses going into </a:t>
            </a:r>
            <a:br>
              <a:rPr lang="en-US" dirty="0"/>
            </a:br>
            <a:r>
              <a:rPr lang="en-US" dirty="0"/>
              <a:t>the (trusted) QPU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" name="Picture 17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52C5673-C073-5D9F-7A98-F11CD98E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95" y="2385730"/>
            <a:ext cx="5991680" cy="33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High-Level Idea of Hiding Control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Analog control pulses cannot be ”encrypted” unlike digital information, but we can hide or obfuscate them instead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925513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Input user circuit:</a:t>
            </a:r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925513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Circuit with decoy pulses:</a:t>
            </a:r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68313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925513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dirty="0"/>
              <a:t>Decoy pulses attenuated</a:t>
            </a:r>
            <a:br>
              <a:rPr lang="en-US" dirty="0"/>
            </a:br>
            <a:r>
              <a:rPr lang="en-US" dirty="0"/>
              <a:t>in the QPU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71074" y="5360423"/>
            <a:ext cx="4172262" cy="1299421"/>
            <a:chOff x="9175244" y="1913174"/>
            <a:chExt cx="4172262" cy="12994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409398" y="2247627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409398" y="2557969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409398" y="2848914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9583968" y="1981622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583966" y="2577365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79124" y="2258108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82451" y="2553630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500861" y="1970837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429268" y="1970205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422342" y="2279522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75244" y="1946486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q0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559030" y="1932435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16230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473430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925089" y="1932434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382289" y="1932434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847798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304998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427584" y="2823370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879870" y="2823370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042926" y="2216012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042926" y="2815915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337805" y="2823370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500861" y="2815915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596677" y="2530093"/>
              <a:ext cx="1645920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415586" y="3160351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9190959" y="2849152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q3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9572591" y="2885726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018981" y="288439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500861" y="3123221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422342" y="3123221"/>
              <a:ext cx="1645920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764423" y="1921851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223848" y="1913174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10964236" y="1974167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964234" y="2569910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2807852" y="2815915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10952859" y="287827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71074" y="3736760"/>
            <a:ext cx="4149495" cy="1284634"/>
            <a:chOff x="4800600" y="1932434"/>
            <a:chExt cx="4149495" cy="128463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018175" y="2247250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018175" y="2557592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18175" y="2848537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5192745" y="1981245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019259" y="258358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92743" y="2576988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167807" y="1932436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25007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82207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33866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91066" y="1932435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56575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913775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803007" y="2251460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07807" y="2553254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q2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09638" y="1970460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7039760" y="1969828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032834" y="2279145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00600" y="1946110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q0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5660616" y="196762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481725" y="2586842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655075" y="257614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6107420" y="257819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7948976" y="2571358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198287" y="2272503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018175" y="3155812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817666" y="2827092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q3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181369" y="2885726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627759" y="288439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032270" y="2876701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6106593" y="288267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373199" y="1932434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832624" y="1936908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/>
            <p:cNvSpPr/>
            <p:nvPr/>
          </p:nvSpPr>
          <p:spPr>
            <a:xfrm>
              <a:off x="6565674" y="1975850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8392188" y="257819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565672" y="2571593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554298" y="288033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74482" y="2157868"/>
            <a:ext cx="4150584" cy="1294212"/>
            <a:chOff x="339216" y="1936396"/>
            <a:chExt cx="4150584" cy="1294212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557880" y="2251589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57880" y="2561931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57880" y="2852876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732450" y="198558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32448" y="2581327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3096" y="2262070"/>
              <a:ext cx="361615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6423" y="2557592"/>
              <a:ext cx="361615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q2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649343" y="197479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599489" y="1974167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2592563" y="2283484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9216" y="1950448"/>
              <a:ext cx="361615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q0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07512" y="1936397"/>
              <a:ext cx="0" cy="128016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164712" y="1936397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21912" y="1936397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73571" y="193639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530771" y="1936396"/>
              <a:ext cx="0" cy="128016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996280" y="1936397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453480" y="1936397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53383" y="3149033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350734" y="2864353"/>
              <a:ext cx="361615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q3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30767" y="2873608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177157" y="2872273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3912905" y="1941554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372329" y="1950448"/>
              <a:ext cx="0" cy="128016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/>
            <p:cNvSpPr/>
            <p:nvPr/>
          </p:nvSpPr>
          <p:spPr>
            <a:xfrm>
              <a:off x="2113888" y="197092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113886" y="2566667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112205" y="2858948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Hardware for Attenuation of Control Pulses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6" t="11212" r="1258" b="45846"/>
          <a:stretch/>
        </p:blipFill>
        <p:spPr>
          <a:xfrm>
            <a:off x="8679296" y="2661534"/>
            <a:ext cx="1651393" cy="209946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62967" y="2742630"/>
            <a:ext cx="953995" cy="2034470"/>
          </a:xfrm>
          <a:prstGeom prst="roundRect">
            <a:avLst>
              <a:gd name="adj" fmla="val 264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12" y="2762977"/>
            <a:ext cx="783216" cy="31312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Decryption Engine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0254" y="3366922"/>
            <a:ext cx="747797" cy="18891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TRNG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5814" y="3654023"/>
            <a:ext cx="766650" cy="31312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Attenuation Switches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6768" y="3011505"/>
            <a:ext cx="667512" cy="48434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Switch Control Module</a:t>
            </a:r>
          </a:p>
        </p:txBody>
      </p:sp>
      <p:cxnSp>
        <p:nvCxnSpPr>
          <p:cNvPr id="13" name="Elbow Connector 12"/>
          <p:cNvCxnSpPr>
            <a:cxnSpLocks/>
            <a:stCxn id="22" idx="2"/>
          </p:cNvCxnSpPr>
          <p:nvPr/>
        </p:nvCxnSpPr>
        <p:spPr>
          <a:xfrm rot="16200000" flipH="1">
            <a:off x="6013545" y="3168876"/>
            <a:ext cx="187077" cy="1526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cxnSpLocks/>
            <a:stCxn id="44" idx="2"/>
            <a:endCxn id="43" idx="0"/>
          </p:cNvCxnSpPr>
          <p:nvPr/>
        </p:nvCxnSpPr>
        <p:spPr>
          <a:xfrm rot="5400000">
            <a:off x="7040747" y="3574245"/>
            <a:ext cx="158171" cy="138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cxnSpLocks/>
            <a:stCxn id="43" idx="2"/>
            <a:endCxn id="66" idx="0"/>
          </p:cNvCxnSpPr>
          <p:nvPr/>
        </p:nvCxnSpPr>
        <p:spPr>
          <a:xfrm rot="5400000">
            <a:off x="6623393" y="3954491"/>
            <a:ext cx="483090" cy="508403"/>
          </a:xfrm>
          <a:prstGeom prst="bentConnector3">
            <a:avLst>
              <a:gd name="adj1" fmla="val 50000"/>
            </a:avLst>
          </a:prstGeom>
          <a:ln w="44450" cmpd="dbl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235455" y="4450237"/>
            <a:ext cx="750561" cy="246073"/>
          </a:xfrm>
          <a:prstGeom prst="roundRect">
            <a:avLst/>
          </a:prstGeom>
          <a:solidFill>
            <a:schemeClr val="bg1">
              <a:alpha val="6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To Qubits</a:t>
            </a:r>
          </a:p>
        </p:txBody>
      </p:sp>
      <p:cxnSp>
        <p:nvCxnSpPr>
          <p:cNvPr id="17" name="Elbow Connector 16"/>
          <p:cNvCxnSpPr>
            <a:cxnSpLocks/>
            <a:stCxn id="41" idx="0"/>
            <a:endCxn id="44" idx="3"/>
          </p:cNvCxnSpPr>
          <p:nvPr/>
        </p:nvCxnSpPr>
        <p:spPr>
          <a:xfrm rot="16200000" flipV="1">
            <a:off x="7622596" y="3085364"/>
            <a:ext cx="113243" cy="449873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34817" y="2661534"/>
            <a:ext cx="743234" cy="4145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Encryption</a:t>
            </a:r>
          </a:p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Engine</a:t>
            </a:r>
          </a:p>
        </p:txBody>
      </p:sp>
      <p:cxnSp>
        <p:nvCxnSpPr>
          <p:cNvPr id="19" name="Elbow Connector 18"/>
          <p:cNvCxnSpPr>
            <a:cxnSpLocks/>
            <a:stCxn id="44" idx="3"/>
            <a:endCxn id="46" idx="2"/>
          </p:cNvCxnSpPr>
          <p:nvPr/>
        </p:nvCxnSpPr>
        <p:spPr>
          <a:xfrm flipV="1">
            <a:off x="7454280" y="3076099"/>
            <a:ext cx="452154" cy="177580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50245" y="2087893"/>
            <a:ext cx="1187822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Encrypted output bitmap sent to user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4430" y="2087893"/>
            <a:ext cx="707661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Input RF Pulses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31949" y="2097243"/>
            <a:ext cx="834913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Encrypted Input Bitmap</a:t>
            </a:r>
          </a:p>
        </p:txBody>
      </p:sp>
      <p:cxnSp>
        <p:nvCxnSpPr>
          <p:cNvPr id="23" name="Elbow Connector 22"/>
          <p:cNvCxnSpPr>
            <a:cxnSpLocks/>
            <a:stCxn id="65" idx="2"/>
            <a:endCxn id="22" idx="0"/>
          </p:cNvCxnSpPr>
          <p:nvPr/>
        </p:nvCxnSpPr>
        <p:spPr>
          <a:xfrm rot="5400000">
            <a:off x="5982156" y="2495727"/>
            <a:ext cx="391414" cy="143086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cxnSpLocks/>
            <a:stCxn id="64" idx="2"/>
            <a:endCxn id="43" idx="1"/>
          </p:cNvCxnSpPr>
          <p:nvPr/>
        </p:nvCxnSpPr>
        <p:spPr>
          <a:xfrm rot="16200000" flipH="1">
            <a:off x="5437851" y="2512622"/>
            <a:ext cx="1448372" cy="1147553"/>
          </a:xfrm>
          <a:prstGeom prst="bentConnector2">
            <a:avLst/>
          </a:prstGeom>
          <a:ln w="44450" cmpd="dbl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cxnSpLocks/>
            <a:stCxn id="46" idx="0"/>
            <a:endCxn id="62" idx="2"/>
          </p:cNvCxnSpPr>
          <p:nvPr/>
        </p:nvCxnSpPr>
        <p:spPr>
          <a:xfrm rot="5400000" flipH="1" flipV="1">
            <a:off x="7925635" y="2343013"/>
            <a:ext cx="299321" cy="337722"/>
          </a:xfrm>
          <a:prstGeom prst="bentConnector3">
            <a:avLst>
              <a:gd name="adj1" fmla="val 27954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01689" y="4186540"/>
            <a:ext cx="1274261" cy="407845"/>
            <a:chOff x="6928272" y="5187505"/>
            <a:chExt cx="1274261" cy="40784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928272" y="5295227"/>
              <a:ext cx="37786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938413" y="5477761"/>
              <a:ext cx="377862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06134" y="5187505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Roboto" charset="0"/>
                  <a:ea typeface="Roboto" charset="0"/>
                  <a:cs typeface="Roboto" charset="0"/>
                </a:rPr>
                <a:t>Digital signals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06134" y="5364518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Roboto" charset="0"/>
                  <a:ea typeface="Roboto" charset="0"/>
                  <a:cs typeface="Roboto" charset="0"/>
                </a:rPr>
                <a:t>RF pulses</a:t>
              </a:r>
            </a:p>
          </p:txBody>
        </p:sp>
      </p:grpSp>
      <p:cxnSp>
        <p:nvCxnSpPr>
          <p:cNvPr id="31" name="Elbow Connector 17">
            <a:extLst>
              <a:ext uri="{FF2B5EF4-FFF2-40B4-BE49-F238E27FC236}">
                <a16:creationId xmlns:a16="http://schemas.microsoft.com/office/drawing/2014/main" id="{F86C8A92-ACE2-A83E-EEDD-88B5E198FB58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497928" y="3253679"/>
            <a:ext cx="288840" cy="21344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17763" y="3263178"/>
            <a:ext cx="780165" cy="40788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Input Bitmap Mem.</a:t>
            </a:r>
          </a:p>
        </p:txBody>
      </p:sp>
      <p:cxnSp>
        <p:nvCxnSpPr>
          <p:cNvPr id="33" name="Elbow Connector 32"/>
          <p:cNvCxnSpPr>
            <a:cxnSpLocks/>
            <a:stCxn id="22" idx="3"/>
            <a:endCxn id="44" idx="1"/>
          </p:cNvCxnSpPr>
          <p:nvPr/>
        </p:nvCxnSpPr>
        <p:spPr>
          <a:xfrm>
            <a:off x="6497928" y="2919539"/>
            <a:ext cx="288840" cy="33414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56978" y="2847940"/>
            <a:ext cx="648456" cy="22749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QC-TEE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8354025" y="2478554"/>
            <a:ext cx="802953" cy="3693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354025" y="3075434"/>
            <a:ext cx="802953" cy="10107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19179" y="2479285"/>
            <a:ext cx="2936232" cy="16068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8" y="4356196"/>
            <a:ext cx="404804" cy="40480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6929952" y="2362891"/>
            <a:ext cx="3136" cy="64008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89880" y="2087891"/>
            <a:ext cx="59821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Load Bitmap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56029" y="2088624"/>
            <a:ext cx="590021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Trigger</a:t>
            </a:r>
            <a:b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9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Start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345469" y="2359147"/>
            <a:ext cx="3136" cy="64008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95768" y="1457996"/>
            <a:ext cx="4149495" cy="1284634"/>
            <a:chOff x="4800600" y="1932434"/>
            <a:chExt cx="4149495" cy="128463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018175" y="2247250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18175" y="2557592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018175" y="2848537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5192745" y="1981245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019259" y="258358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92743" y="2576988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167807" y="1932436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25007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82207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533866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91066" y="1932435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56575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913775" y="1932436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803007" y="2251460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07807" y="2553254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q2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109638" y="1970460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39760" y="1969828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7032834" y="2279145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1946110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q0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5660616" y="196762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481725" y="2586842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655075" y="257614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6107420" y="257819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7948976" y="2571358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5198287" y="2272503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018175" y="3155812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4817666" y="2827092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q3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81369" y="2885726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27759" y="288439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7032270" y="2876701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06593" y="2882679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8373199" y="1932434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2624" y="1936908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/>
            <p:cNvSpPr/>
            <p:nvPr/>
          </p:nvSpPr>
          <p:spPr>
            <a:xfrm>
              <a:off x="6565674" y="1975850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92188" y="2578194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35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565672" y="2571593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554298" y="288033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cxnSp>
        <p:nvCxnSpPr>
          <p:cNvPr id="81" name="Elbow Connector 80"/>
          <p:cNvCxnSpPr>
            <a:cxnSpLocks/>
            <a:endCxn id="47" idx="0"/>
          </p:cNvCxnSpPr>
          <p:nvPr/>
        </p:nvCxnSpPr>
        <p:spPr>
          <a:xfrm>
            <a:off x="4974217" y="1696563"/>
            <a:ext cx="614044" cy="391330"/>
          </a:xfrm>
          <a:prstGeom prst="bentConnector2">
            <a:avLst/>
          </a:prstGeom>
          <a:ln w="44450" cmpd="dbl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929952" y="952966"/>
            <a:ext cx="3996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q0:  </a:t>
            </a:r>
            <a:r>
              <a:rPr lang="en-US" sz="1200" b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0    1    0    0    0    0    0    0</a:t>
            </a:r>
          </a:p>
          <a:p>
            <a:r>
              <a:rPr lang="en-US" sz="120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q1:  </a:t>
            </a:r>
            <a:r>
              <a:rPr lang="en-US" sz="1200" b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1    1    1    1    0    0    0    0</a:t>
            </a:r>
          </a:p>
          <a:p>
            <a:r>
              <a:rPr lang="en-US" sz="120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q2:  </a:t>
            </a:r>
            <a:r>
              <a:rPr lang="en-US" sz="1200" b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0    1    1    0    1    1    1    1</a:t>
            </a:r>
          </a:p>
          <a:p>
            <a:r>
              <a:rPr lang="en-US" sz="120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q3:</a:t>
            </a:r>
            <a:r>
              <a:rPr lang="en-US" sz="1200" b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0    0    1    0    1    1    1    1</a:t>
            </a:r>
          </a:p>
        </p:txBody>
      </p:sp>
      <p:cxnSp>
        <p:nvCxnSpPr>
          <p:cNvPr id="83" name="Elbow Connector 82"/>
          <p:cNvCxnSpPr>
            <a:cxnSpLocks/>
            <a:endCxn id="48" idx="0"/>
          </p:cNvCxnSpPr>
          <p:nvPr/>
        </p:nvCxnSpPr>
        <p:spPr>
          <a:xfrm rot="10800000" flipV="1">
            <a:off x="6249406" y="1368465"/>
            <a:ext cx="680546" cy="728778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673001" y="4573273"/>
            <a:ext cx="4172262" cy="1299421"/>
            <a:chOff x="9175244" y="1913174"/>
            <a:chExt cx="4172262" cy="129942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9409398" y="2247627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9409398" y="2557969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409398" y="2848914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9583968" y="1981622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83966" y="2577365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179124" y="2258108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182451" y="2553630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q2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00861" y="1970837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1429268" y="1970205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422342" y="2279522"/>
              <a:ext cx="1645920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175244" y="1946486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q0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9559030" y="1932435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0016230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473430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925089" y="1932434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1382289" y="1932434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1847798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2304998" y="1932435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427584" y="2823370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879870" y="2823370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042926" y="2216012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0042926" y="2815915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2337805" y="2823370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0500861" y="2815915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9596677" y="2530093"/>
              <a:ext cx="1645920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415586" y="3160351"/>
              <a:ext cx="39319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9190959" y="2849152"/>
              <a:ext cx="365760" cy="2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Roboto" charset="0"/>
                  <a:ea typeface="Roboto" charset="0"/>
                  <a:cs typeface="Roboto" charset="0"/>
                </a:rPr>
                <a:t>q3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572591" y="2885726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0018981" y="288439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500861" y="3123221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1422342" y="3123221"/>
              <a:ext cx="1645920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2764423" y="1921851"/>
              <a:ext cx="0" cy="128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3223848" y="1913174"/>
              <a:ext cx="0" cy="12801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7"/>
            <p:cNvSpPr/>
            <p:nvPr/>
          </p:nvSpPr>
          <p:spPr>
            <a:xfrm>
              <a:off x="10964236" y="1974167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0964234" y="2569910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2807852" y="2815915"/>
              <a:ext cx="395662" cy="0"/>
            </a:xfrm>
            <a:prstGeom prst="line">
              <a:avLst/>
            </a:prstGeom>
            <a:ln w="28575">
              <a:solidFill>
                <a:srgbClr val="C35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20"/>
            <p:cNvSpPr/>
            <p:nvPr/>
          </p:nvSpPr>
          <p:spPr>
            <a:xfrm>
              <a:off x="10952859" y="2878271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cxnSp>
        <p:nvCxnSpPr>
          <p:cNvPr id="122" name="Elbow Connector 121"/>
          <p:cNvCxnSpPr>
            <a:cxnSpLocks/>
            <a:stCxn id="42" idx="2"/>
          </p:cNvCxnSpPr>
          <p:nvPr/>
        </p:nvCxnSpPr>
        <p:spPr>
          <a:xfrm rot="5400000">
            <a:off x="5525137" y="4151865"/>
            <a:ext cx="541154" cy="1630044"/>
          </a:xfrm>
          <a:prstGeom prst="bentConnector2">
            <a:avLst/>
          </a:prstGeom>
          <a:ln w="44450" cmpd="dbl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End-to-End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Software needs to generate the decoy pulses and the bitmap, while hardware attenuates the pulses in side the fridge: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0417" y="3724251"/>
            <a:ext cx="1257618" cy="646725"/>
            <a:chOff x="1063623" y="644093"/>
            <a:chExt cx="1404937" cy="722483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9565ED2B-EB46-40E0-8FA0-B2BC4D21FB4F}"/>
                </a:ext>
              </a:extLst>
            </p:cNvPr>
            <p:cNvSpPr/>
            <p:nvPr/>
          </p:nvSpPr>
          <p:spPr>
            <a:xfrm>
              <a:off x="1386886" y="696349"/>
              <a:ext cx="244257" cy="24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H</a:t>
              </a:r>
              <a:endParaRPr lang="zh-CN" altLang="en-US"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椭圆 18">
              <a:extLst>
                <a:ext uri="{FF2B5EF4-FFF2-40B4-BE49-F238E27FC236}">
                  <a16:creationId xmlns:a16="http://schemas.microsoft.com/office/drawing/2014/main" id="{8FBA41D3-F2D0-4230-BE7F-8AFF78EFDE40}"/>
                </a:ext>
              </a:extLst>
            </p:cNvPr>
            <p:cNvSpPr/>
            <p:nvPr/>
          </p:nvSpPr>
          <p:spPr>
            <a:xfrm>
              <a:off x="1929853" y="1063366"/>
              <a:ext cx="244257" cy="2448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" name="直接连接符 21">
              <a:extLst>
                <a:ext uri="{FF2B5EF4-FFF2-40B4-BE49-F238E27FC236}">
                  <a16:creationId xmlns:a16="http://schemas.microsoft.com/office/drawing/2014/main" id="{D6D98E66-7381-4631-BF60-1F9F853ED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1981" y="812216"/>
              <a:ext cx="3130" cy="500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24">
              <a:extLst>
                <a:ext uri="{FF2B5EF4-FFF2-40B4-BE49-F238E27FC236}">
                  <a16:creationId xmlns:a16="http://schemas.microsoft.com/office/drawing/2014/main" id="{D3AE5017-02B6-4079-99B3-54DFFA788F41}"/>
                </a:ext>
              </a:extLst>
            </p:cNvPr>
            <p:cNvSpPr/>
            <p:nvPr/>
          </p:nvSpPr>
          <p:spPr>
            <a:xfrm>
              <a:off x="2011270" y="770463"/>
              <a:ext cx="81421" cy="835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矩形 27">
              <a:extLst>
                <a:ext uri="{FF2B5EF4-FFF2-40B4-BE49-F238E27FC236}">
                  <a16:creationId xmlns:a16="http://schemas.microsoft.com/office/drawing/2014/main" id="{D8B327A7-96C2-40A1-86A1-6F3F3B163FC6}"/>
                </a:ext>
              </a:extLst>
            </p:cNvPr>
            <p:cNvSpPr/>
            <p:nvPr/>
          </p:nvSpPr>
          <p:spPr>
            <a:xfrm>
              <a:off x="1386886" y="1057016"/>
              <a:ext cx="244257" cy="24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endParaRPr lang="zh-CN" altLang="en-US"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矩形: 圆角 59">
              <a:extLst>
                <a:ext uri="{FF2B5EF4-FFF2-40B4-BE49-F238E27FC236}">
                  <a16:creationId xmlns:a16="http://schemas.microsoft.com/office/drawing/2014/main" id="{F6F16365-099F-49DD-9CF5-0557E2C7506B}"/>
                </a:ext>
              </a:extLst>
            </p:cNvPr>
            <p:cNvSpPr/>
            <p:nvPr/>
          </p:nvSpPr>
          <p:spPr>
            <a:xfrm>
              <a:off x="1063623" y="644093"/>
              <a:ext cx="1404937" cy="72248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文本框 63">
            <a:extLst>
              <a:ext uri="{FF2B5EF4-FFF2-40B4-BE49-F238E27FC236}">
                <a16:creationId xmlns:a16="http://schemas.microsoft.com/office/drawing/2014/main" id="{6ADFF33B-6358-43A2-B4A9-45DBC498EA64}"/>
              </a:ext>
            </a:extLst>
          </p:cNvPr>
          <p:cNvSpPr txBox="1"/>
          <p:nvPr/>
        </p:nvSpPr>
        <p:spPr>
          <a:xfrm>
            <a:off x="1785283" y="3847972"/>
            <a:ext cx="132287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>
                <a:effectLst/>
                <a:latin typeface="Arial" charset="0"/>
                <a:ea typeface="Arial" charset="0"/>
                <a:cs typeface="Arial" charset="0"/>
              </a:rPr>
              <a:t>Modified Compiler</a:t>
            </a:r>
          </a:p>
          <a:p>
            <a:pPr algn="ctr"/>
            <a:r>
              <a:rPr lang="en-US" altLang="zh-CN" sz="100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zh-CN" sz="1000" b="0">
                <a:effectLst/>
                <a:latin typeface="Arial" charset="0"/>
                <a:ea typeface="Arial" charset="0"/>
                <a:cs typeface="Arial" charset="0"/>
              </a:rPr>
              <a:t>e.g. part of </a:t>
            </a:r>
            <a:r>
              <a:rPr lang="en-US" altLang="zh-CN" sz="1000" b="0" err="1">
                <a:effectLst/>
                <a:latin typeface="Arial" charset="0"/>
                <a:ea typeface="Arial" charset="0"/>
                <a:cs typeface="Arial" charset="0"/>
              </a:rPr>
              <a:t>Qiskit</a:t>
            </a:r>
            <a:r>
              <a:rPr lang="en-US" altLang="zh-CN" sz="1000" b="0">
                <a:effectLst/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4" name="直接箭头连接符 139">
            <a:extLst>
              <a:ext uri="{FF2B5EF4-FFF2-40B4-BE49-F238E27FC236}">
                <a16:creationId xmlns:a16="http://schemas.microsoft.com/office/drawing/2014/main" id="{91FE0055-CE9C-4A08-926D-AD8AC88BABD6}"/>
              </a:ext>
            </a:extLst>
          </p:cNvPr>
          <p:cNvCxnSpPr>
            <a:cxnSpLocks/>
          </p:cNvCxnSpPr>
          <p:nvPr/>
        </p:nvCxnSpPr>
        <p:spPr>
          <a:xfrm>
            <a:off x="1468035" y="4047614"/>
            <a:ext cx="317248" cy="41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6">
            <a:extLst>
              <a:ext uri="{FF2B5EF4-FFF2-40B4-BE49-F238E27FC236}">
                <a16:creationId xmlns:a16="http://schemas.microsoft.com/office/drawing/2014/main" id="{A09D2CC4-B0C1-4628-AFD1-F630F235CB10}"/>
              </a:ext>
            </a:extLst>
          </p:cNvPr>
          <p:cNvSpPr txBox="1"/>
          <p:nvPr/>
        </p:nvSpPr>
        <p:spPr>
          <a:xfrm>
            <a:off x="114284" y="325796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>
                <a:latin typeface="Arial" charset="0"/>
                <a:ea typeface="Arial" charset="0"/>
                <a:cs typeface="Arial" charset="0"/>
              </a:rPr>
              <a:t>Input User</a:t>
            </a:r>
          </a:p>
          <a:p>
            <a:pPr algn="ctr"/>
            <a:r>
              <a:rPr lang="en-US" altLang="zh-CN" sz="1200" b="1">
                <a:latin typeface="Arial" charset="0"/>
                <a:ea typeface="Arial" charset="0"/>
                <a:cs typeface="Arial" charset="0"/>
              </a:rPr>
              <a:t>Quantum Circuit</a:t>
            </a:r>
            <a:endParaRPr lang="zh-CN" altLang="en-US" sz="12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文本框 209">
            <a:extLst>
              <a:ext uri="{FF2B5EF4-FFF2-40B4-BE49-F238E27FC236}">
                <a16:creationId xmlns:a16="http://schemas.microsoft.com/office/drawing/2014/main" id="{EF0D92F2-EB46-4935-A4B0-C69DA31C2247}"/>
              </a:ext>
            </a:extLst>
          </p:cNvPr>
          <p:cNvSpPr txBox="1"/>
          <p:nvPr/>
        </p:nvSpPr>
        <p:spPr>
          <a:xfrm>
            <a:off x="2085691" y="4880262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>
                <a:latin typeface="Arial" charset="0"/>
                <a:ea typeface="Arial" charset="0"/>
                <a:cs typeface="Arial" charset="0"/>
              </a:rPr>
              <a:t>Remote User</a:t>
            </a:r>
            <a:endParaRPr lang="zh-CN" altLang="en-US" sz="12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文本框 217">
            <a:extLst>
              <a:ext uri="{FF2B5EF4-FFF2-40B4-BE49-F238E27FC236}">
                <a16:creationId xmlns:a16="http://schemas.microsoft.com/office/drawing/2014/main" id="{135FBFF7-F0D3-408B-998A-FEFE70D175D4}"/>
              </a:ext>
            </a:extLst>
          </p:cNvPr>
          <p:cNvSpPr txBox="1"/>
          <p:nvPr/>
        </p:nvSpPr>
        <p:spPr>
          <a:xfrm>
            <a:off x="7661648" y="4871340"/>
            <a:ext cx="2297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>
                <a:latin typeface="Arial" charset="0"/>
                <a:ea typeface="Arial" charset="0"/>
                <a:cs typeface="Arial" charset="0"/>
              </a:rPr>
              <a:t>Quantum Computer Provider</a:t>
            </a:r>
            <a:endParaRPr lang="zh-CN" altLang="en-US" sz="1200" b="1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59427" y="3415622"/>
            <a:ext cx="2292304" cy="1270060"/>
            <a:chOff x="8940022" y="2034657"/>
            <a:chExt cx="2292304" cy="1270060"/>
          </a:xfrm>
        </p:grpSpPr>
        <p:sp>
          <p:nvSpPr>
            <p:cNvPr id="19" name="Cloud 18"/>
            <p:cNvSpPr/>
            <p:nvPr/>
          </p:nvSpPr>
          <p:spPr>
            <a:xfrm>
              <a:off x="8940022" y="2034657"/>
              <a:ext cx="2292304" cy="127006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083" y="2270994"/>
              <a:ext cx="526288" cy="5262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722" y="2164686"/>
              <a:ext cx="526288" cy="52628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448" y="2682240"/>
              <a:ext cx="526288" cy="526288"/>
            </a:xfrm>
            <a:prstGeom prst="rect">
              <a:avLst/>
            </a:prstGeom>
          </p:spPr>
        </p:pic>
      </p:grpSp>
      <p:sp>
        <p:nvSpPr>
          <p:cNvPr id="23" name="Left Brace 22"/>
          <p:cNvSpPr/>
          <p:nvPr/>
        </p:nvSpPr>
        <p:spPr>
          <a:xfrm rot="16200000">
            <a:off x="2548019" y="2306580"/>
            <a:ext cx="213327" cy="4981019"/>
          </a:xfrm>
          <a:prstGeom prst="leftBrac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8709744" y="1615664"/>
            <a:ext cx="206326" cy="6349755"/>
          </a:xfrm>
          <a:prstGeom prst="leftBrac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文本框 63">
            <a:extLst>
              <a:ext uri="{FF2B5EF4-FFF2-40B4-BE49-F238E27FC236}">
                <a16:creationId xmlns:a16="http://schemas.microsoft.com/office/drawing/2014/main" id="{6ADFF33B-6358-43A2-B4A9-45DBC498EA64}"/>
              </a:ext>
            </a:extLst>
          </p:cNvPr>
          <p:cNvSpPr txBox="1"/>
          <p:nvPr/>
        </p:nvSpPr>
        <p:spPr>
          <a:xfrm>
            <a:off x="5992171" y="3850181"/>
            <a:ext cx="1414176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>
                <a:effectLst/>
                <a:latin typeface="Arial" charset="0"/>
                <a:ea typeface="Arial" charset="0"/>
                <a:cs typeface="Arial" charset="0"/>
              </a:rPr>
              <a:t>Quantum</a:t>
            </a:r>
          </a:p>
          <a:p>
            <a:pPr algn="ctr"/>
            <a:r>
              <a:rPr lang="en-US" altLang="zh-CN" sz="1000" b="0">
                <a:effectLst/>
                <a:latin typeface="Arial" charset="0"/>
                <a:ea typeface="Arial" charset="0"/>
                <a:cs typeface="Arial" charset="0"/>
              </a:rPr>
              <a:t>Computer </a:t>
            </a:r>
            <a:r>
              <a:rPr lang="en-US" altLang="zh-CN" sz="1000">
                <a:latin typeface="Arial" charset="0"/>
                <a:ea typeface="Arial" charset="0"/>
                <a:cs typeface="Arial" charset="0"/>
              </a:rPr>
              <a:t>Manager</a:t>
            </a:r>
            <a:endParaRPr lang="en-US" altLang="zh-CN" sz="1000" b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文本框 63">
            <a:extLst>
              <a:ext uri="{FF2B5EF4-FFF2-40B4-BE49-F238E27FC236}">
                <a16:creationId xmlns:a16="http://schemas.microsoft.com/office/drawing/2014/main" id="{6ADFF33B-6358-43A2-B4A9-45DBC498EA64}"/>
              </a:ext>
            </a:extLst>
          </p:cNvPr>
          <p:cNvSpPr txBox="1"/>
          <p:nvPr/>
        </p:nvSpPr>
        <p:spPr>
          <a:xfrm>
            <a:off x="3452539" y="3850181"/>
            <a:ext cx="132287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>
                <a:effectLst/>
                <a:latin typeface="Arial" charset="0"/>
                <a:ea typeface="Arial" charset="0"/>
                <a:cs typeface="Arial" charset="0"/>
              </a:rPr>
              <a:t>Runtime</a:t>
            </a:r>
          </a:p>
          <a:p>
            <a:pPr algn="ctr"/>
            <a:r>
              <a:rPr lang="en-US" altLang="zh-CN" sz="1000">
                <a:latin typeface="Arial" charset="0"/>
                <a:ea typeface="Arial" charset="0"/>
                <a:cs typeface="Arial" charset="0"/>
              </a:rPr>
              <a:t>(e.g. part of </a:t>
            </a:r>
            <a:r>
              <a:rPr lang="en-US" altLang="zh-CN" sz="1000" err="1">
                <a:latin typeface="Arial" charset="0"/>
                <a:ea typeface="Arial" charset="0"/>
                <a:cs typeface="Arial" charset="0"/>
              </a:rPr>
              <a:t>Qiskit</a:t>
            </a:r>
            <a:r>
              <a:rPr lang="en-US" altLang="zh-CN" sz="100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zh-CN" sz="1000" b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直接箭头连接符 154">
            <a:extLst>
              <a:ext uri="{FF2B5EF4-FFF2-40B4-BE49-F238E27FC236}">
                <a16:creationId xmlns:a16="http://schemas.microsoft.com/office/drawing/2014/main" id="{6A7FD704-A8E0-45BE-AF73-7A2E03FE254B}"/>
              </a:ext>
            </a:extLst>
          </p:cNvPr>
          <p:cNvCxnSpPr>
            <a:cxnSpLocks/>
          </p:cNvCxnSpPr>
          <p:nvPr/>
        </p:nvCxnSpPr>
        <p:spPr>
          <a:xfrm flipH="1">
            <a:off x="4788111" y="4159896"/>
            <a:ext cx="11462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154">
            <a:extLst>
              <a:ext uri="{FF2B5EF4-FFF2-40B4-BE49-F238E27FC236}">
                <a16:creationId xmlns:a16="http://schemas.microsoft.com/office/drawing/2014/main" id="{6A7FD704-A8E0-45BE-AF73-7A2E03FE254B}"/>
              </a:ext>
            </a:extLst>
          </p:cNvPr>
          <p:cNvCxnSpPr>
            <a:cxnSpLocks/>
          </p:cNvCxnSpPr>
          <p:nvPr/>
        </p:nvCxnSpPr>
        <p:spPr>
          <a:xfrm>
            <a:off x="4813511" y="3951341"/>
            <a:ext cx="11462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154">
            <a:extLst>
              <a:ext uri="{FF2B5EF4-FFF2-40B4-BE49-F238E27FC236}">
                <a16:creationId xmlns:a16="http://schemas.microsoft.com/office/drawing/2014/main" id="{6A7FD704-A8E0-45BE-AF73-7A2E03FE254B}"/>
              </a:ext>
            </a:extLst>
          </p:cNvPr>
          <p:cNvCxnSpPr>
            <a:cxnSpLocks/>
          </p:cNvCxnSpPr>
          <p:nvPr/>
        </p:nvCxnSpPr>
        <p:spPr>
          <a:xfrm>
            <a:off x="3108155" y="3950765"/>
            <a:ext cx="344384" cy="220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154">
            <a:extLst>
              <a:ext uri="{FF2B5EF4-FFF2-40B4-BE49-F238E27FC236}">
                <a16:creationId xmlns:a16="http://schemas.microsoft.com/office/drawing/2014/main" id="{6A7FD704-A8E0-45BE-AF73-7A2E03FE254B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7406347" y="4050236"/>
            <a:ext cx="260190" cy="41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565202" y="3264754"/>
            <a:ext cx="2343434" cy="1173987"/>
            <a:chOff x="9493961" y="2044517"/>
            <a:chExt cx="2343434" cy="117398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8" b="16916"/>
            <a:stretch/>
          </p:blipFill>
          <p:spPr>
            <a:xfrm>
              <a:off x="9992099" y="2049565"/>
              <a:ext cx="1845296" cy="11689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9495692" y="2044517"/>
              <a:ext cx="476805" cy="2894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493961" y="2827154"/>
              <a:ext cx="492809" cy="391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210">
            <a:extLst>
              <a:ext uri="{FF2B5EF4-FFF2-40B4-BE49-F238E27FC236}">
                <a16:creationId xmlns:a16="http://schemas.microsoft.com/office/drawing/2014/main" id="{B396AC2D-7800-45AC-B973-DAC97D11BB00}"/>
              </a:ext>
            </a:extLst>
          </p:cNvPr>
          <p:cNvSpPr txBox="1"/>
          <p:nvPr/>
        </p:nvSpPr>
        <p:spPr>
          <a:xfrm>
            <a:off x="387566" y="2423854"/>
            <a:ext cx="32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Generate Control Pulses for User’s Circuit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Mix Control Pulses with Decoy Pulses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Generate Input Bitmap</a:t>
            </a:r>
          </a:p>
        </p:txBody>
      </p:sp>
      <p:sp>
        <p:nvSpPr>
          <p:cNvPr id="36" name="文本框 210">
            <a:extLst>
              <a:ext uri="{FF2B5EF4-FFF2-40B4-BE49-F238E27FC236}">
                <a16:creationId xmlns:a16="http://schemas.microsoft.com/office/drawing/2014/main" id="{B396AC2D-7800-45AC-B973-DAC97D11BB00}"/>
              </a:ext>
            </a:extLst>
          </p:cNvPr>
          <p:cNvSpPr txBox="1"/>
          <p:nvPr/>
        </p:nvSpPr>
        <p:spPr>
          <a:xfrm>
            <a:off x="3854665" y="2423854"/>
            <a:ext cx="4087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4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Encrypt Input Bitmap using AES-GCM and shared secret key which is generated using PQC-KEM and Public Key of the Backend</a:t>
            </a:r>
          </a:p>
          <a:p>
            <a:pPr marL="228600" indent="-228600">
              <a:buFont typeface="+mj-lt"/>
              <a:buAutoNum type="arabicParenR" startAt="4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Send </a:t>
            </a:r>
            <a:r>
              <a:rPr lang="en-US" sz="1200" err="1">
                <a:latin typeface="Arial" charset="0"/>
                <a:ea typeface="Arial" charset="0"/>
                <a:cs typeface="Arial" charset="0"/>
              </a:rPr>
              <a:t>Transpiled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Circuit including Mixed Decoy Pulses</a:t>
            </a:r>
          </a:p>
          <a:p>
            <a:pPr marL="228600" indent="-228600">
              <a:buFont typeface="+mj-lt"/>
              <a:buAutoNum type="arabicParenR" startAt="4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Send Encrypted, Signed Input Bitmap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025868" y="3070185"/>
            <a:ext cx="420851" cy="77778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113975" y="3439517"/>
            <a:ext cx="1784442" cy="41066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210">
            <a:extLst>
              <a:ext uri="{FF2B5EF4-FFF2-40B4-BE49-F238E27FC236}">
                <a16:creationId xmlns:a16="http://schemas.microsoft.com/office/drawing/2014/main" id="{B396AC2D-7800-45AC-B973-DAC97D11BB00}"/>
              </a:ext>
            </a:extLst>
          </p:cNvPr>
          <p:cNvSpPr txBox="1"/>
          <p:nvPr/>
        </p:nvSpPr>
        <p:spPr>
          <a:xfrm>
            <a:off x="8053779" y="2423854"/>
            <a:ext cx="393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7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Decrypt Input Bitmap using AES-GCM and shared secret key generated in step 4</a:t>
            </a:r>
          </a:p>
          <a:p>
            <a:pPr marL="228600" indent="-228600">
              <a:buFont typeface="+mj-lt"/>
              <a:buAutoNum type="arabicParenR" startAt="7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De-Mix Decoy Pulses</a:t>
            </a:r>
          </a:p>
          <a:p>
            <a:pPr marL="228600" indent="-228600">
              <a:buFont typeface="+mj-lt"/>
              <a:buAutoNum type="arabicParenR" startAt="7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Execute Circuit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0020782" y="3254851"/>
            <a:ext cx="965206" cy="1495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5">
            <a:extLst>
              <a:ext uri="{FF2B5EF4-FFF2-40B4-BE49-F238E27FC236}">
                <a16:creationId xmlns:a16="http://schemas.microsoft.com/office/drawing/2014/main" id="{EAE14666-CF19-4B01-AF5A-2000DA821600}"/>
              </a:ext>
            </a:extLst>
          </p:cNvPr>
          <p:cNvCxnSpPr>
            <a:cxnSpLocks/>
          </p:cNvCxnSpPr>
          <p:nvPr/>
        </p:nvCxnSpPr>
        <p:spPr>
          <a:xfrm>
            <a:off x="278107" y="3883980"/>
            <a:ext cx="22755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9">
            <a:extLst>
              <a:ext uri="{FF2B5EF4-FFF2-40B4-BE49-F238E27FC236}">
                <a16:creationId xmlns:a16="http://schemas.microsoft.com/office/drawing/2014/main" id="{887B4906-28B9-46E7-96E9-B8CB329BF990}"/>
              </a:ext>
            </a:extLst>
          </p:cNvPr>
          <p:cNvCxnSpPr>
            <a:cxnSpLocks/>
          </p:cNvCxnSpPr>
          <p:nvPr/>
        </p:nvCxnSpPr>
        <p:spPr>
          <a:xfrm flipV="1">
            <a:off x="724303" y="3878132"/>
            <a:ext cx="700786" cy="58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28">
            <a:extLst>
              <a:ext uri="{FF2B5EF4-FFF2-40B4-BE49-F238E27FC236}">
                <a16:creationId xmlns:a16="http://schemas.microsoft.com/office/drawing/2014/main" id="{B87B251A-ADBA-4DD6-BEC2-9FFB609FD786}"/>
              </a:ext>
            </a:extLst>
          </p:cNvPr>
          <p:cNvCxnSpPr>
            <a:cxnSpLocks/>
          </p:cNvCxnSpPr>
          <p:nvPr/>
        </p:nvCxnSpPr>
        <p:spPr>
          <a:xfrm>
            <a:off x="278107" y="4206828"/>
            <a:ext cx="22755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29">
            <a:extLst>
              <a:ext uri="{FF2B5EF4-FFF2-40B4-BE49-F238E27FC236}">
                <a16:creationId xmlns:a16="http://schemas.microsoft.com/office/drawing/2014/main" id="{16D73789-9C17-4A16-840A-20216460244F}"/>
              </a:ext>
            </a:extLst>
          </p:cNvPr>
          <p:cNvCxnSpPr>
            <a:cxnSpLocks/>
          </p:cNvCxnSpPr>
          <p:nvPr/>
        </p:nvCxnSpPr>
        <p:spPr>
          <a:xfrm flipV="1">
            <a:off x="724303" y="4200980"/>
            <a:ext cx="700786" cy="58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evaluated different configurations: 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Baseline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One-sixteenth-delay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Quarter-delay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Max-delay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Further for all the levels, except baseline, </a:t>
            </a:r>
            <a:br>
              <a:rPr lang="en-US" dirty="0"/>
            </a:br>
            <a:r>
              <a:rPr lang="en-US" dirty="0"/>
              <a:t>we analyze results with and without </a:t>
            </a:r>
            <a:br>
              <a:rPr lang="en-US" dirty="0"/>
            </a:br>
            <a:r>
              <a:rPr lang="en-US" dirty="0"/>
              <a:t>a randomize-output option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Evaluated on: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7-qubit IBM Perth, to test small-scale benchmarks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27-qubit IBM Algiers, through the Pay-As-You-Go plan on IBM Cloud to test medium-scale benchmarks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Aer simulator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94A3692-B5BA-5FE4-DC45-6397D1AF8FCE}"/>
              </a:ext>
            </a:extLst>
          </p:cNvPr>
          <p:cNvGrpSpPr/>
          <p:nvPr/>
        </p:nvGrpSpPr>
        <p:grpSpPr>
          <a:xfrm>
            <a:off x="6616509" y="925975"/>
            <a:ext cx="4806889" cy="2917300"/>
            <a:chOff x="6616509" y="925975"/>
            <a:chExt cx="4806889" cy="29173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EB4A74-DB8B-9F52-740B-C3A2B5C6073F}"/>
                </a:ext>
              </a:extLst>
            </p:cNvPr>
            <p:cNvGrpSpPr/>
            <p:nvPr/>
          </p:nvGrpSpPr>
          <p:grpSpPr>
            <a:xfrm>
              <a:off x="7265607" y="2549063"/>
              <a:ext cx="4150584" cy="1294212"/>
              <a:chOff x="339216" y="1936396"/>
              <a:chExt cx="4150584" cy="1294212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5058453-6133-A5F5-082A-3954E61E6783}"/>
                  </a:ext>
                </a:extLst>
              </p:cNvPr>
              <p:cNvCxnSpPr/>
              <p:nvPr/>
            </p:nvCxnSpPr>
            <p:spPr>
              <a:xfrm>
                <a:off x="557880" y="2251589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47A3D98-949E-F65D-7070-B43AA573D407}"/>
                  </a:ext>
                </a:extLst>
              </p:cNvPr>
              <p:cNvCxnSpPr/>
              <p:nvPr/>
            </p:nvCxnSpPr>
            <p:spPr>
              <a:xfrm>
                <a:off x="557880" y="2561931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F97E42F-921E-3016-77F3-B3866D1C3AFB}"/>
                  </a:ext>
                </a:extLst>
              </p:cNvPr>
              <p:cNvCxnSpPr/>
              <p:nvPr/>
            </p:nvCxnSpPr>
            <p:spPr>
              <a:xfrm>
                <a:off x="557880" y="2852876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70DDE79-398C-B4E5-740E-CC9BFFD5D52C}"/>
                  </a:ext>
                </a:extLst>
              </p:cNvPr>
              <p:cNvSpPr/>
              <p:nvPr/>
            </p:nvSpPr>
            <p:spPr>
              <a:xfrm>
                <a:off x="732450" y="1985584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408FA77F-CED0-E413-C498-5FF648E7DFAD}"/>
                  </a:ext>
                </a:extLst>
              </p:cNvPr>
              <p:cNvSpPr/>
              <p:nvPr/>
            </p:nvSpPr>
            <p:spPr>
              <a:xfrm>
                <a:off x="732448" y="2581327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>
                <a:solidFill>
                  <a:srgbClr val="C6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8EBDAE-EC0A-D21E-8554-353CB141A6FD}"/>
                  </a:ext>
                </a:extLst>
              </p:cNvPr>
              <p:cNvSpPr/>
              <p:nvPr/>
            </p:nvSpPr>
            <p:spPr>
              <a:xfrm>
                <a:off x="343096" y="2262070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03309C-AAC7-DC77-656E-046CF55A7DB2}"/>
                  </a:ext>
                </a:extLst>
              </p:cNvPr>
              <p:cNvSpPr/>
              <p:nvPr/>
            </p:nvSpPr>
            <p:spPr>
              <a:xfrm>
                <a:off x="346423" y="2557592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q2</a:t>
                </a: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B95B7C1-CFBF-65C9-ECE7-5495B4E73685}"/>
                  </a:ext>
                </a:extLst>
              </p:cNvPr>
              <p:cNvSpPr/>
              <p:nvPr/>
            </p:nvSpPr>
            <p:spPr>
              <a:xfrm>
                <a:off x="1649343" y="1974799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>
                <a:solidFill>
                  <a:srgbClr val="C6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1E7EDF7-D966-474F-5FD2-F7152FDBA01A}"/>
                  </a:ext>
                </a:extLst>
              </p:cNvPr>
              <p:cNvSpPr/>
              <p:nvPr/>
            </p:nvSpPr>
            <p:spPr>
              <a:xfrm>
                <a:off x="2599489" y="1974167"/>
                <a:ext cx="1645920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2391541C-12A1-580F-AE71-BCFC381249D0}"/>
                  </a:ext>
                </a:extLst>
              </p:cNvPr>
              <p:cNvSpPr/>
              <p:nvPr/>
            </p:nvSpPr>
            <p:spPr>
              <a:xfrm>
                <a:off x="2592563" y="2283484"/>
                <a:ext cx="1645920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CA4E9F-3A83-BCB6-6366-F8BE2A18827E}"/>
                  </a:ext>
                </a:extLst>
              </p:cNvPr>
              <p:cNvSpPr/>
              <p:nvPr/>
            </p:nvSpPr>
            <p:spPr>
              <a:xfrm>
                <a:off x="339216" y="1950448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q0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619AA64-772A-C834-52FD-8DC307ECDCA6}"/>
                  </a:ext>
                </a:extLst>
              </p:cNvPr>
              <p:cNvCxnSpPr/>
              <p:nvPr/>
            </p:nvCxnSpPr>
            <p:spPr>
              <a:xfrm>
                <a:off x="707512" y="1936397"/>
                <a:ext cx="0" cy="128016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94CB9CD-34CB-C5F2-A395-6A9B0BC26E9A}"/>
                  </a:ext>
                </a:extLst>
              </p:cNvPr>
              <p:cNvCxnSpPr/>
              <p:nvPr/>
            </p:nvCxnSpPr>
            <p:spPr>
              <a:xfrm>
                <a:off x="1164712" y="1936397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CFC1C68-B76B-3AB9-0839-D01E5D15E581}"/>
                  </a:ext>
                </a:extLst>
              </p:cNvPr>
              <p:cNvCxnSpPr/>
              <p:nvPr/>
            </p:nvCxnSpPr>
            <p:spPr>
              <a:xfrm>
                <a:off x="1621912" y="1936397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449F0C-8BBA-590B-059E-67D9A5765CDC}"/>
                  </a:ext>
                </a:extLst>
              </p:cNvPr>
              <p:cNvCxnSpPr/>
              <p:nvPr/>
            </p:nvCxnSpPr>
            <p:spPr>
              <a:xfrm>
                <a:off x="2073571" y="1936396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F67C552-089F-EA50-2070-EAACCB3D5B08}"/>
                  </a:ext>
                </a:extLst>
              </p:cNvPr>
              <p:cNvCxnSpPr/>
              <p:nvPr/>
            </p:nvCxnSpPr>
            <p:spPr>
              <a:xfrm>
                <a:off x="2530771" y="1936396"/>
                <a:ext cx="0" cy="128016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5B22151-B0D6-3562-01D9-7A27CC4F8E41}"/>
                  </a:ext>
                </a:extLst>
              </p:cNvPr>
              <p:cNvCxnSpPr/>
              <p:nvPr/>
            </p:nvCxnSpPr>
            <p:spPr>
              <a:xfrm>
                <a:off x="2996280" y="1936397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7B4B486-CC93-B942-7DB7-B4F45461E0D9}"/>
                  </a:ext>
                </a:extLst>
              </p:cNvPr>
              <p:cNvCxnSpPr/>
              <p:nvPr/>
            </p:nvCxnSpPr>
            <p:spPr>
              <a:xfrm>
                <a:off x="3453480" y="1936397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446F1B-ADB0-24BC-8246-5272D7F2CCB6}"/>
                  </a:ext>
                </a:extLst>
              </p:cNvPr>
              <p:cNvCxnSpPr/>
              <p:nvPr/>
            </p:nvCxnSpPr>
            <p:spPr>
              <a:xfrm>
                <a:off x="553383" y="3149033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87359E-2C7A-17BE-FB44-4E00C5D560E0}"/>
                  </a:ext>
                </a:extLst>
              </p:cNvPr>
              <p:cNvSpPr/>
              <p:nvPr/>
            </p:nvSpPr>
            <p:spPr>
              <a:xfrm>
                <a:off x="350734" y="2864353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q3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0EE6DEED-66D7-EEF7-C9C6-DFCFE4251FBD}"/>
                  </a:ext>
                </a:extLst>
              </p:cNvPr>
              <p:cNvSpPr/>
              <p:nvPr/>
            </p:nvSpPr>
            <p:spPr>
              <a:xfrm>
                <a:off x="730767" y="2873608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>
                <a:solidFill>
                  <a:srgbClr val="C6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14D67E8-13C6-E8A3-7192-C5B25E7E8D43}"/>
                  </a:ext>
                </a:extLst>
              </p:cNvPr>
              <p:cNvSpPr/>
              <p:nvPr/>
            </p:nvSpPr>
            <p:spPr>
              <a:xfrm>
                <a:off x="1177157" y="2872273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60D0C8D-D272-3652-21DD-07C3EC2FB6F6}"/>
                  </a:ext>
                </a:extLst>
              </p:cNvPr>
              <p:cNvCxnSpPr/>
              <p:nvPr/>
            </p:nvCxnSpPr>
            <p:spPr>
              <a:xfrm>
                <a:off x="3912905" y="1941554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C356C7F-FB94-9FF3-1F97-7BCB97035B22}"/>
                  </a:ext>
                </a:extLst>
              </p:cNvPr>
              <p:cNvCxnSpPr/>
              <p:nvPr/>
            </p:nvCxnSpPr>
            <p:spPr>
              <a:xfrm>
                <a:off x="4372329" y="1950448"/>
                <a:ext cx="0" cy="128016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2A34554-637C-7DAC-5ECD-C131673A5465}"/>
                  </a:ext>
                </a:extLst>
              </p:cNvPr>
              <p:cNvSpPr/>
              <p:nvPr/>
            </p:nvSpPr>
            <p:spPr>
              <a:xfrm>
                <a:off x="2113888" y="1970924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>
                <a:solidFill>
                  <a:srgbClr val="C6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CCDC2C-D0BF-5B55-B191-2E0A9314AA2A}"/>
                  </a:ext>
                </a:extLst>
              </p:cNvPr>
              <p:cNvSpPr/>
              <p:nvPr/>
            </p:nvSpPr>
            <p:spPr>
              <a:xfrm>
                <a:off x="2113886" y="2566667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757060D-AF44-0A07-961B-F92C387878CA}"/>
                  </a:ext>
                </a:extLst>
              </p:cNvPr>
              <p:cNvSpPr/>
              <p:nvPr/>
            </p:nvSpPr>
            <p:spPr>
              <a:xfrm>
                <a:off x="2112205" y="2858948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>
                <a:solidFill>
                  <a:srgbClr val="C6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F06311A-05FB-1464-C164-1AA0CE815647}"/>
                </a:ext>
              </a:extLst>
            </p:cNvPr>
            <p:cNvGrpSpPr/>
            <p:nvPr/>
          </p:nvGrpSpPr>
          <p:grpSpPr>
            <a:xfrm>
              <a:off x="7272814" y="925975"/>
              <a:ext cx="4150584" cy="1294212"/>
              <a:chOff x="339216" y="1936396"/>
              <a:chExt cx="4150584" cy="129421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E32A828-5461-C972-1160-48FF87C40502}"/>
                  </a:ext>
                </a:extLst>
              </p:cNvPr>
              <p:cNvCxnSpPr/>
              <p:nvPr/>
            </p:nvCxnSpPr>
            <p:spPr>
              <a:xfrm>
                <a:off x="557880" y="2251589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687529-B253-8C56-2721-4F812EE6D71A}"/>
                  </a:ext>
                </a:extLst>
              </p:cNvPr>
              <p:cNvCxnSpPr/>
              <p:nvPr/>
            </p:nvCxnSpPr>
            <p:spPr>
              <a:xfrm>
                <a:off x="557880" y="2561931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7762733-D124-9ECF-D859-327BE207EC88}"/>
                  </a:ext>
                </a:extLst>
              </p:cNvPr>
              <p:cNvCxnSpPr/>
              <p:nvPr/>
            </p:nvCxnSpPr>
            <p:spPr>
              <a:xfrm>
                <a:off x="557880" y="2852876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6920DFE-7DC0-6052-3C9D-1F3336721FF3}"/>
                  </a:ext>
                </a:extLst>
              </p:cNvPr>
              <p:cNvSpPr/>
              <p:nvPr/>
            </p:nvSpPr>
            <p:spPr>
              <a:xfrm>
                <a:off x="343096" y="2262070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q1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BEE907-349A-5067-8A2B-B95EBF2786B1}"/>
                  </a:ext>
                </a:extLst>
              </p:cNvPr>
              <p:cNvSpPr/>
              <p:nvPr/>
            </p:nvSpPr>
            <p:spPr>
              <a:xfrm>
                <a:off x="346423" y="2557592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q2</a:t>
                </a: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4631950-16F9-18A2-1717-6E2F4B5A10CE}"/>
                  </a:ext>
                </a:extLst>
              </p:cNvPr>
              <p:cNvSpPr/>
              <p:nvPr/>
            </p:nvSpPr>
            <p:spPr>
              <a:xfrm>
                <a:off x="2599489" y="1974167"/>
                <a:ext cx="1645920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E7B0EAF-AB4F-4E1F-31F2-01E647669E03}"/>
                  </a:ext>
                </a:extLst>
              </p:cNvPr>
              <p:cNvSpPr/>
              <p:nvPr/>
            </p:nvSpPr>
            <p:spPr>
              <a:xfrm>
                <a:off x="2592563" y="2283484"/>
                <a:ext cx="1645920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238996-7A54-0EC2-6D92-09F77D4028AB}"/>
                  </a:ext>
                </a:extLst>
              </p:cNvPr>
              <p:cNvSpPr/>
              <p:nvPr/>
            </p:nvSpPr>
            <p:spPr>
              <a:xfrm>
                <a:off x="339216" y="1950448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q0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318A143-53FD-D7DC-6D84-DAA740FB3468}"/>
                  </a:ext>
                </a:extLst>
              </p:cNvPr>
              <p:cNvCxnSpPr/>
              <p:nvPr/>
            </p:nvCxnSpPr>
            <p:spPr>
              <a:xfrm>
                <a:off x="2079115" y="1936397"/>
                <a:ext cx="0" cy="128016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F0C5739-0296-5083-35A6-B0C0E6C9D7D2}"/>
                  </a:ext>
                </a:extLst>
              </p:cNvPr>
              <p:cNvCxnSpPr/>
              <p:nvPr/>
            </p:nvCxnSpPr>
            <p:spPr>
              <a:xfrm>
                <a:off x="2530771" y="1936396"/>
                <a:ext cx="0" cy="128016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642B6CB-11D4-2597-0E71-AC6924C8D6EE}"/>
                  </a:ext>
                </a:extLst>
              </p:cNvPr>
              <p:cNvCxnSpPr/>
              <p:nvPr/>
            </p:nvCxnSpPr>
            <p:spPr>
              <a:xfrm>
                <a:off x="2996280" y="1936397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779E200-C03E-CE8B-6357-14D536571943}"/>
                  </a:ext>
                </a:extLst>
              </p:cNvPr>
              <p:cNvCxnSpPr/>
              <p:nvPr/>
            </p:nvCxnSpPr>
            <p:spPr>
              <a:xfrm>
                <a:off x="3453480" y="1936397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8681B51-0310-6FD9-2687-602DD40C6446}"/>
                  </a:ext>
                </a:extLst>
              </p:cNvPr>
              <p:cNvCxnSpPr/>
              <p:nvPr/>
            </p:nvCxnSpPr>
            <p:spPr>
              <a:xfrm>
                <a:off x="553383" y="3149033"/>
                <a:ext cx="39319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E1A60F-A6B9-1517-407E-DBC6E2389973}"/>
                  </a:ext>
                </a:extLst>
              </p:cNvPr>
              <p:cNvSpPr/>
              <p:nvPr/>
            </p:nvSpPr>
            <p:spPr>
              <a:xfrm>
                <a:off x="350734" y="2864353"/>
                <a:ext cx="361615" cy="2998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Roboto" charset="0"/>
                    <a:ea typeface="Roboto" charset="0"/>
                    <a:cs typeface="Roboto" charset="0"/>
                  </a:rPr>
                  <a:t>q3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98B471E-69E0-C122-4EFE-8A0AC2D2AC98}"/>
                  </a:ext>
                </a:extLst>
              </p:cNvPr>
              <p:cNvCxnSpPr/>
              <p:nvPr/>
            </p:nvCxnSpPr>
            <p:spPr>
              <a:xfrm>
                <a:off x="3912905" y="1941554"/>
                <a:ext cx="0" cy="12801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89230B2-2777-DB32-5C97-93C2AEC8D299}"/>
                  </a:ext>
                </a:extLst>
              </p:cNvPr>
              <p:cNvCxnSpPr/>
              <p:nvPr/>
            </p:nvCxnSpPr>
            <p:spPr>
              <a:xfrm>
                <a:off x="4372329" y="1950448"/>
                <a:ext cx="0" cy="128016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53B94BE-9864-A033-D5B1-2950030ABFB3}"/>
                  </a:ext>
                </a:extLst>
              </p:cNvPr>
              <p:cNvSpPr/>
              <p:nvPr/>
            </p:nvSpPr>
            <p:spPr>
              <a:xfrm>
                <a:off x="2113888" y="1970924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7ABA10BF-9EBB-3EF3-65F6-1EC2B3F6EA4B}"/>
                  </a:ext>
                </a:extLst>
              </p:cNvPr>
              <p:cNvSpPr/>
              <p:nvPr/>
            </p:nvSpPr>
            <p:spPr>
              <a:xfrm>
                <a:off x="2113886" y="2566667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1F6EDBE5-5C62-4ED2-0D1A-616AB17E7FAD}"/>
                  </a:ext>
                </a:extLst>
              </p:cNvPr>
              <p:cNvSpPr/>
              <p:nvPr/>
            </p:nvSpPr>
            <p:spPr>
              <a:xfrm>
                <a:off x="2112205" y="2858948"/>
                <a:ext cx="402336" cy="250948"/>
              </a:xfrm>
              <a:custGeom>
                <a:avLst/>
                <a:gdLst>
                  <a:gd name="connsiteX0" fmla="*/ 0 w 714895"/>
                  <a:gd name="connsiteY0" fmla="*/ 424993 h 429331"/>
                  <a:gd name="connsiteX1" fmla="*/ 207818 w 714895"/>
                  <a:gd name="connsiteY1" fmla="*/ 375117 h 429331"/>
                  <a:gd name="connsiteX2" fmla="*/ 290946 w 714895"/>
                  <a:gd name="connsiteY2" fmla="*/ 42608 h 429331"/>
                  <a:gd name="connsiteX3" fmla="*/ 440575 w 714895"/>
                  <a:gd name="connsiteY3" fmla="*/ 42608 h 429331"/>
                  <a:gd name="connsiteX4" fmla="*/ 540327 w 714895"/>
                  <a:gd name="connsiteY4" fmla="*/ 391742 h 429331"/>
                  <a:gd name="connsiteX5" fmla="*/ 714895 w 714895"/>
                  <a:gd name="connsiteY5" fmla="*/ 408368 h 42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5" h="429331">
                    <a:moveTo>
                      <a:pt x="0" y="424993"/>
                    </a:moveTo>
                    <a:cubicBezTo>
                      <a:pt x="79663" y="431920"/>
                      <a:pt x="159327" y="438848"/>
                      <a:pt x="207818" y="375117"/>
                    </a:cubicBezTo>
                    <a:cubicBezTo>
                      <a:pt x="256309" y="311386"/>
                      <a:pt x="252153" y="98026"/>
                      <a:pt x="290946" y="42608"/>
                    </a:cubicBezTo>
                    <a:cubicBezTo>
                      <a:pt x="329739" y="-12810"/>
                      <a:pt x="399012" y="-15581"/>
                      <a:pt x="440575" y="42608"/>
                    </a:cubicBezTo>
                    <a:cubicBezTo>
                      <a:pt x="482139" y="100797"/>
                      <a:pt x="494607" y="330782"/>
                      <a:pt x="540327" y="391742"/>
                    </a:cubicBezTo>
                    <a:cubicBezTo>
                      <a:pt x="586047" y="452702"/>
                      <a:pt x="714895" y="408368"/>
                      <a:pt x="714895" y="408368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9383A58-137B-6017-2653-1057884AC1BA}"/>
                </a:ext>
              </a:extLst>
            </p:cNvPr>
            <p:cNvSpPr txBox="1"/>
            <p:nvPr/>
          </p:nvSpPr>
          <p:spPr>
            <a:xfrm rot="16200000">
              <a:off x="6006168" y="2134352"/>
              <a:ext cx="1743882" cy="52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Roboto" panose="02000000000000000000" pitchFamily="2" charset="0"/>
                  <a:ea typeface="Roboto" panose="02000000000000000000" pitchFamily="2" charset="0"/>
                </a:rPr>
                <a:t>Quarter-delay vs. Max-delay example</a:t>
              </a: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6624130-3A9B-CEAD-13E2-7784B051AE8E}"/>
                </a:ext>
              </a:extLst>
            </p:cNvPr>
            <p:cNvSpPr/>
            <p:nvPr/>
          </p:nvSpPr>
          <p:spPr>
            <a:xfrm>
              <a:off x="9047484" y="1272003"/>
              <a:ext cx="402336" cy="250948"/>
            </a:xfrm>
            <a:custGeom>
              <a:avLst/>
              <a:gdLst>
                <a:gd name="connsiteX0" fmla="*/ 0 w 714895"/>
                <a:gd name="connsiteY0" fmla="*/ 424993 h 429331"/>
                <a:gd name="connsiteX1" fmla="*/ 207818 w 714895"/>
                <a:gd name="connsiteY1" fmla="*/ 375117 h 429331"/>
                <a:gd name="connsiteX2" fmla="*/ 290946 w 714895"/>
                <a:gd name="connsiteY2" fmla="*/ 42608 h 429331"/>
                <a:gd name="connsiteX3" fmla="*/ 440575 w 714895"/>
                <a:gd name="connsiteY3" fmla="*/ 42608 h 429331"/>
                <a:gd name="connsiteX4" fmla="*/ 540327 w 714895"/>
                <a:gd name="connsiteY4" fmla="*/ 391742 h 429331"/>
                <a:gd name="connsiteX5" fmla="*/ 714895 w 714895"/>
                <a:gd name="connsiteY5" fmla="*/ 408368 h 4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895" h="429331">
                  <a:moveTo>
                    <a:pt x="0" y="424993"/>
                  </a:moveTo>
                  <a:cubicBezTo>
                    <a:pt x="79663" y="431920"/>
                    <a:pt x="159327" y="438848"/>
                    <a:pt x="207818" y="375117"/>
                  </a:cubicBezTo>
                  <a:cubicBezTo>
                    <a:pt x="256309" y="311386"/>
                    <a:pt x="252153" y="98026"/>
                    <a:pt x="290946" y="42608"/>
                  </a:cubicBezTo>
                  <a:cubicBezTo>
                    <a:pt x="329739" y="-12810"/>
                    <a:pt x="399012" y="-15581"/>
                    <a:pt x="440575" y="42608"/>
                  </a:cubicBezTo>
                  <a:cubicBezTo>
                    <a:pt x="482139" y="100797"/>
                    <a:pt x="494607" y="330782"/>
                    <a:pt x="540327" y="391742"/>
                  </a:cubicBezTo>
                  <a:cubicBezTo>
                    <a:pt x="586047" y="452702"/>
                    <a:pt x="714895" y="408368"/>
                    <a:pt x="714895" y="408368"/>
                  </a:cubicBezTo>
                </a:path>
              </a:pathLst>
            </a:custGeom>
            <a:noFill/>
            <a:ln w="28575">
              <a:solidFill>
                <a:srgbClr val="C6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4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Using Variational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Worst case Variational Distance (VD) for the QASM-Bench benchmarks considering perfect RF switches and emulating imperfect RF switches (99.99% amplitude attenuation)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Worst case Variational Distance (VD) for the QASM-Bench benchmarks for machines with different Quantum Volume (QV)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8" name="Picture 3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31AF96E-9968-92FE-B533-9EC69528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87" y="2175849"/>
            <a:ext cx="5902099" cy="1086896"/>
          </a:xfrm>
          <a:prstGeom prst="rect">
            <a:avLst/>
          </a:prstGeom>
        </p:spPr>
      </p:pic>
      <p:pic>
        <p:nvPicPr>
          <p:cNvPr id="46" name="Picture 4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576A9E42-8956-BE1A-9C37-CFF92ABA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06" y="4296947"/>
            <a:ext cx="5802860" cy="14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Benchmark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Evaluation of correctness of 22 QASM-Bench benchmarks assuming imperfect RF switches (99.99% amplitude attenuation), all benchmarks show correct results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A table with numbers and a few letters&#10;&#10;Description automatically generated with medium confidence">
            <a:extLst>
              <a:ext uri="{FF2B5EF4-FFF2-40B4-BE49-F238E27FC236}">
                <a16:creationId xmlns:a16="http://schemas.microsoft.com/office/drawing/2014/main" id="{A47524C7-6C46-3DCF-6A57-C364A859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13" y="2127785"/>
            <a:ext cx="8749575" cy="41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cloud provider is able to see all the (real </a:t>
            </a:r>
            <a:br>
              <a:rPr lang="en-US" dirty="0"/>
            </a:br>
            <a:r>
              <a:rPr lang="en-US" dirty="0"/>
              <a:t>and decoy) control pulses, but needs to figure </a:t>
            </a:r>
            <a:br>
              <a:rPr lang="en-US" dirty="0"/>
            </a:br>
            <a:r>
              <a:rPr lang="en-US" dirty="0"/>
              <a:t>out which ones are real and which are decoy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complexity based on our analysis: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Number of possibilities is much beyond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combinations that cloud provider would have</a:t>
            </a:r>
            <a:br>
              <a:rPr lang="en-US" dirty="0"/>
            </a:br>
            <a:r>
              <a:rPr lang="en-US" dirty="0"/>
              <a:t>have to consider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F6C9794E-0980-5725-FA50-D81CA72B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55" y="1105362"/>
            <a:ext cx="4536938" cy="3345247"/>
          </a:xfrm>
          <a:prstGeom prst="rect">
            <a:avLst/>
          </a:prstGeom>
        </p:spPr>
      </p:pic>
      <p:pic>
        <p:nvPicPr>
          <p:cNvPr id="8" name="Picture 7" descr="A group of math equations&#10;&#10;Description automatically generated">
            <a:extLst>
              <a:ext uri="{FF2B5EF4-FFF2-40B4-BE49-F238E27FC236}">
                <a16:creationId xmlns:a16="http://schemas.microsoft.com/office/drawing/2014/main" id="{9F19CDD7-BFB3-D8C5-1286-2A86BF13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9" y="3297109"/>
            <a:ext cx="5184988" cy="891490"/>
          </a:xfrm>
          <a:prstGeom prst="rect">
            <a:avLst/>
          </a:prstGeom>
        </p:spPr>
      </p:pic>
      <p:pic>
        <p:nvPicPr>
          <p:cNvPr id="10" name="Picture 9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1374863-3F4A-0CE0-76C0-868F03038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417" y="4833380"/>
            <a:ext cx="3038334" cy="11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Challenges in Securing Quantum Computer Architectures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FB3C0-A9DF-8E33-E6E4-FB9FF51DFB53}"/>
              </a:ext>
            </a:extLst>
          </p:cNvPr>
          <p:cNvGrpSpPr/>
          <p:nvPr/>
        </p:nvGrpSpPr>
        <p:grpSpPr>
          <a:xfrm>
            <a:off x="2945249" y="5609673"/>
            <a:ext cx="559769" cy="708985"/>
            <a:chOff x="4589534" y="3427307"/>
            <a:chExt cx="559769" cy="7089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F0C2D1-0476-B402-9497-CC430BEABCFF}"/>
                </a:ext>
              </a:extLst>
            </p:cNvPr>
            <p:cNvSpPr/>
            <p:nvPr/>
          </p:nvSpPr>
          <p:spPr>
            <a:xfrm>
              <a:off x="4728637" y="3427307"/>
              <a:ext cx="275461" cy="2754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6">
              <a:extLst>
                <a:ext uri="{FF2B5EF4-FFF2-40B4-BE49-F238E27FC236}">
                  <a16:creationId xmlns:a16="http://schemas.microsoft.com/office/drawing/2014/main" id="{37680AEB-EC80-0476-9C41-C387C453619B}"/>
                </a:ext>
              </a:extLst>
            </p:cNvPr>
            <p:cNvSpPr/>
            <p:nvPr/>
          </p:nvSpPr>
          <p:spPr>
            <a:xfrm rot="16200000">
              <a:off x="4655380" y="3714318"/>
              <a:ext cx="421974" cy="421974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59E3AA-185A-E5C8-4772-F36FF81A9160}"/>
                </a:ext>
              </a:extLst>
            </p:cNvPr>
            <p:cNvSpPr txBox="1"/>
            <p:nvPr/>
          </p:nvSpPr>
          <p:spPr>
            <a:xfrm rot="19800000">
              <a:off x="4589534" y="3801041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User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5D16E1F-9478-5FD9-A6D4-A425693B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5"/>
          <a:stretch/>
        </p:blipFill>
        <p:spPr>
          <a:xfrm>
            <a:off x="7266573" y="5773770"/>
            <a:ext cx="905532" cy="575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948F1-495A-D626-0F9F-2320CE262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57" y="5678186"/>
            <a:ext cx="766495" cy="766495"/>
          </a:xfrm>
          <a:prstGeom prst="rect">
            <a:avLst/>
          </a:prstGeom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14E1E974-C5C4-8341-45F8-B33BEA4D6F7D}"/>
              </a:ext>
            </a:extLst>
          </p:cNvPr>
          <p:cNvSpPr/>
          <p:nvPr/>
        </p:nvSpPr>
        <p:spPr>
          <a:xfrm>
            <a:off x="3801785" y="5937840"/>
            <a:ext cx="652637" cy="24923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BE8CDCB-1907-4F2E-9E4B-4465FF3EDEE6}"/>
              </a:ext>
            </a:extLst>
          </p:cNvPr>
          <p:cNvSpPr/>
          <p:nvPr/>
        </p:nvSpPr>
        <p:spPr>
          <a:xfrm>
            <a:off x="4910644" y="5714407"/>
            <a:ext cx="866106" cy="696103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B02297BB-7F97-F23F-B071-9AD459A1DB95}"/>
              </a:ext>
            </a:extLst>
          </p:cNvPr>
          <p:cNvSpPr/>
          <p:nvPr/>
        </p:nvSpPr>
        <p:spPr>
          <a:xfrm>
            <a:off x="6335940" y="5942180"/>
            <a:ext cx="640080" cy="23850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2697F576-C2AF-091A-F880-A54436C288F9}"/>
              </a:ext>
            </a:extLst>
          </p:cNvPr>
          <p:cNvSpPr/>
          <p:nvPr/>
        </p:nvSpPr>
        <p:spPr>
          <a:xfrm>
            <a:off x="8394548" y="5942180"/>
            <a:ext cx="640080" cy="23850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CC1D41-A710-38E4-C899-CEAC362C1A85}"/>
              </a:ext>
            </a:extLst>
          </p:cNvPr>
          <p:cNvCxnSpPr/>
          <p:nvPr/>
        </p:nvCxnSpPr>
        <p:spPr>
          <a:xfrm>
            <a:off x="6816436" y="5390999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D803C2-066E-E7BD-8FC0-84F85DF09B65}"/>
              </a:ext>
            </a:extLst>
          </p:cNvPr>
          <p:cNvCxnSpPr>
            <a:cxnSpLocks/>
          </p:cNvCxnSpPr>
          <p:nvPr/>
        </p:nvCxnSpPr>
        <p:spPr>
          <a:xfrm flipH="1">
            <a:off x="8200706" y="5390999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4A2BE6-7F63-838C-4005-210F30FAA7DB}"/>
              </a:ext>
            </a:extLst>
          </p:cNvPr>
          <p:cNvCxnSpPr/>
          <p:nvPr/>
        </p:nvCxnSpPr>
        <p:spPr>
          <a:xfrm>
            <a:off x="4476643" y="5390999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1FB6B1-7D2C-D4B4-AC02-C67B67D522EA}"/>
              </a:ext>
            </a:extLst>
          </p:cNvPr>
          <p:cNvCxnSpPr>
            <a:cxnSpLocks/>
          </p:cNvCxnSpPr>
          <p:nvPr/>
        </p:nvCxnSpPr>
        <p:spPr>
          <a:xfrm flipH="1">
            <a:off x="5860913" y="5390999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8678C1-4780-C794-2537-F1F03911C796}"/>
              </a:ext>
            </a:extLst>
          </p:cNvPr>
          <p:cNvSpPr txBox="1"/>
          <p:nvPr/>
        </p:nvSpPr>
        <p:spPr>
          <a:xfrm>
            <a:off x="3744025" y="6191077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49AED-3B70-61E7-7D08-ADE2B270A953}"/>
              </a:ext>
            </a:extLst>
          </p:cNvPr>
          <p:cNvSpPr txBox="1"/>
          <p:nvPr/>
        </p:nvSpPr>
        <p:spPr>
          <a:xfrm>
            <a:off x="6293998" y="623817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64659C-213C-95A3-CF44-4B01B1D41855}"/>
              </a:ext>
            </a:extLst>
          </p:cNvPr>
          <p:cNvSpPr txBox="1"/>
          <p:nvPr/>
        </p:nvSpPr>
        <p:spPr>
          <a:xfrm>
            <a:off x="8330508" y="623817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Analog</a:t>
            </a:r>
          </a:p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493AE5-7A4A-303B-A855-5161CBC8082F}"/>
              </a:ext>
            </a:extLst>
          </p:cNvPr>
          <p:cNvGrpSpPr/>
          <p:nvPr/>
        </p:nvGrpSpPr>
        <p:grpSpPr>
          <a:xfrm>
            <a:off x="5056033" y="4790431"/>
            <a:ext cx="575328" cy="772744"/>
            <a:chOff x="5056033" y="2402354"/>
            <a:chExt cx="575328" cy="77274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0931F63-75FF-8B8F-5F17-BA1266312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033" y="2402354"/>
              <a:ext cx="575328" cy="5753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A4847-0334-4301-6BD6-D1D589AAE069}"/>
                </a:ext>
              </a:extLst>
            </p:cNvPr>
            <p:cNvSpPr txBox="1"/>
            <p:nvPr/>
          </p:nvSpPr>
          <p:spPr>
            <a:xfrm>
              <a:off x="5151176" y="2959654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04E82D-2061-CEDA-8B18-B6CB4B3423DF}"/>
              </a:ext>
            </a:extLst>
          </p:cNvPr>
          <p:cNvGrpSpPr/>
          <p:nvPr/>
        </p:nvGrpSpPr>
        <p:grpSpPr>
          <a:xfrm>
            <a:off x="6884929" y="4790431"/>
            <a:ext cx="1618941" cy="765556"/>
            <a:chOff x="6884929" y="2402354"/>
            <a:chExt cx="1618941" cy="76555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CD47C5-0032-8236-A7EB-30A2CDAC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929" y="2402354"/>
              <a:ext cx="575328" cy="575328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F7A30B9-8015-77D3-F40B-4D73793FAB2C}"/>
                </a:ext>
              </a:extLst>
            </p:cNvPr>
            <p:cNvSpPr/>
            <p:nvPr/>
          </p:nvSpPr>
          <p:spPr>
            <a:xfrm>
              <a:off x="8020425" y="2653339"/>
              <a:ext cx="483445" cy="2967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DAC / ADC</a:t>
              </a: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81DC188C-C429-79D4-0729-BBC519445F41}"/>
                </a:ext>
              </a:extLst>
            </p:cNvPr>
            <p:cNvSpPr/>
            <p:nvPr/>
          </p:nvSpPr>
          <p:spPr>
            <a:xfrm>
              <a:off x="7548758" y="2684066"/>
              <a:ext cx="387730" cy="238508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660849-F82A-815F-ECE1-DA24762D0B7E}"/>
                </a:ext>
              </a:extLst>
            </p:cNvPr>
            <p:cNvSpPr txBox="1"/>
            <p:nvPr/>
          </p:nvSpPr>
          <p:spPr>
            <a:xfrm>
              <a:off x="6980072" y="2952466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CPU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80144C3-F59C-3164-4DD7-BC46C4942158}"/>
              </a:ext>
            </a:extLst>
          </p:cNvPr>
          <p:cNvSpPr txBox="1"/>
          <p:nvPr/>
        </p:nvSpPr>
        <p:spPr>
          <a:xfrm>
            <a:off x="7488858" y="527111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800" b="1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9A82C4-F122-8706-58D1-F9399BB2E8A6}"/>
              </a:ext>
            </a:extLst>
          </p:cNvPr>
          <p:cNvGraphicFramePr>
            <a:graphicFrameLocks noGrp="1"/>
          </p:cNvGraphicFramePr>
          <p:nvPr/>
        </p:nvGraphicFramePr>
        <p:xfrm>
          <a:off x="5317858" y="2000656"/>
          <a:ext cx="3213488" cy="255685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03999">
                  <a:extLst>
                    <a:ext uri="{9D8B030D-6E8A-4147-A177-3AD203B41FA5}">
                      <a16:colId xmlns:a16="http://schemas.microsoft.com/office/drawing/2014/main" val="2885428419"/>
                    </a:ext>
                  </a:extLst>
                </a:gridCol>
                <a:gridCol w="870147">
                  <a:extLst>
                    <a:ext uri="{9D8B030D-6E8A-4147-A177-3AD203B41FA5}">
                      <a16:colId xmlns:a16="http://schemas.microsoft.com/office/drawing/2014/main" val="3371046508"/>
                    </a:ext>
                  </a:extLst>
                </a:gridCol>
                <a:gridCol w="769671">
                  <a:extLst>
                    <a:ext uri="{9D8B030D-6E8A-4147-A177-3AD203B41FA5}">
                      <a16:colId xmlns:a16="http://schemas.microsoft.com/office/drawing/2014/main" val="3560074541"/>
                    </a:ext>
                  </a:extLst>
                </a:gridCol>
                <a:gridCol w="769671">
                  <a:extLst>
                    <a:ext uri="{9D8B030D-6E8A-4147-A177-3AD203B41FA5}">
                      <a16:colId xmlns:a16="http://schemas.microsoft.com/office/drawing/2014/main" val="2157987418"/>
                    </a:ext>
                  </a:extLst>
                </a:gridCol>
              </a:tblGrid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Cloud (CPU)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Controller (CPU)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Controller (DAC)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QPU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46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94556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21046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12842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84972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89647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8524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38193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6630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A431F96-3DBC-8B6C-B681-2C8AC95186FB}"/>
              </a:ext>
            </a:extLst>
          </p:cNvPr>
          <p:cNvGraphicFramePr>
            <a:graphicFrameLocks noGrp="1"/>
          </p:cNvGraphicFramePr>
          <p:nvPr/>
        </p:nvGraphicFramePr>
        <p:xfrm>
          <a:off x="8678971" y="2005390"/>
          <a:ext cx="3213488" cy="255685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03999">
                  <a:extLst>
                    <a:ext uri="{9D8B030D-6E8A-4147-A177-3AD203B41FA5}">
                      <a16:colId xmlns:a16="http://schemas.microsoft.com/office/drawing/2014/main" val="2885428419"/>
                    </a:ext>
                  </a:extLst>
                </a:gridCol>
                <a:gridCol w="870147">
                  <a:extLst>
                    <a:ext uri="{9D8B030D-6E8A-4147-A177-3AD203B41FA5}">
                      <a16:colId xmlns:a16="http://schemas.microsoft.com/office/drawing/2014/main" val="3371046508"/>
                    </a:ext>
                  </a:extLst>
                </a:gridCol>
                <a:gridCol w="769671">
                  <a:extLst>
                    <a:ext uri="{9D8B030D-6E8A-4147-A177-3AD203B41FA5}">
                      <a16:colId xmlns:a16="http://schemas.microsoft.com/office/drawing/2014/main" val="3560074541"/>
                    </a:ext>
                  </a:extLst>
                </a:gridCol>
                <a:gridCol w="769671">
                  <a:extLst>
                    <a:ext uri="{9D8B030D-6E8A-4147-A177-3AD203B41FA5}">
                      <a16:colId xmlns:a16="http://schemas.microsoft.com/office/drawing/2014/main" val="2157987418"/>
                    </a:ext>
                  </a:extLst>
                </a:gridCol>
              </a:tblGrid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Cloud (CPU)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Controller (CPU)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Controller (DAC)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QPU</a:t>
                      </a:r>
                    </a:p>
                  </a:txBody>
                  <a:tcPr marL="65515" marR="65515" marT="32757" marB="327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46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94556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21046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12842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84972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89647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8524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  <a:endParaRPr lang="en-US" sz="120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Untrusted</a:t>
                      </a:r>
                      <a:endParaRPr lang="en-US" sz="12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38193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Trusted</a:t>
                      </a:r>
                    </a:p>
                  </a:txBody>
                  <a:tcPr marL="65515" marR="65515" marT="32757" marB="327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66300"/>
                  </a:ext>
                </a:extLst>
              </a:tr>
            </a:tbl>
          </a:graphicData>
        </a:graphic>
      </p:graphicFrame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9245550-B303-9498-727A-4CDFCE5C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4" y="1308746"/>
            <a:ext cx="10086635" cy="4868217"/>
          </a:xfrm>
        </p:spPr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Developed first architecture for securing quantum computation in the cloud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Still, many unexplored configurations</a:t>
            </a:r>
            <a:br>
              <a:rPr lang="en-US" dirty="0"/>
            </a:br>
            <a:r>
              <a:rPr lang="en-US" dirty="0"/>
              <a:t>still need to be studied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Analyze tradeoffs between cost and</a:t>
            </a:r>
            <a:br>
              <a:rPr lang="en-US" dirty="0"/>
            </a:br>
            <a:r>
              <a:rPr lang="en-US" dirty="0"/>
              <a:t>security protections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Develop different threat models</a:t>
            </a:r>
            <a:br>
              <a:rPr lang="en-US" dirty="0"/>
            </a:br>
            <a:r>
              <a:rPr lang="en-US" dirty="0"/>
              <a:t>and use-cases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8A8D13-F047-93A7-91DC-1E6D5C2112BE}"/>
              </a:ext>
            </a:extLst>
          </p:cNvPr>
          <p:cNvGrpSpPr/>
          <p:nvPr/>
        </p:nvGrpSpPr>
        <p:grpSpPr>
          <a:xfrm>
            <a:off x="4890061" y="2285222"/>
            <a:ext cx="3691741" cy="731419"/>
            <a:chOff x="4890061" y="2285222"/>
            <a:chExt cx="3691741" cy="73141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B85856-8174-B878-1EB7-F12812A4E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061" y="2285222"/>
              <a:ext cx="455433" cy="455433"/>
            </a:xfrm>
            <a:prstGeom prst="rect">
              <a:avLst/>
            </a:prstGeom>
          </p:spPr>
        </p:pic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53F347A-3526-CA75-5F12-EE6D29AC465F}"/>
                </a:ext>
              </a:extLst>
            </p:cNvPr>
            <p:cNvSpPr/>
            <p:nvPr/>
          </p:nvSpPr>
          <p:spPr>
            <a:xfrm>
              <a:off x="5247861" y="2633870"/>
              <a:ext cx="3333941" cy="382771"/>
            </a:xfrm>
            <a:prstGeom prst="roundRect">
              <a:avLst/>
            </a:prstGeom>
            <a:noFill/>
            <a:ln w="38100">
              <a:solidFill>
                <a:srgbClr val="497F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1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02" y="698845"/>
            <a:ext cx="1876196" cy="1819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06323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charset="0"/>
              </a:rPr>
              <a:t>Thank You!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3" y="4751462"/>
            <a:ext cx="1381600" cy="13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43" y="6133062"/>
            <a:ext cx="2015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Roboto" panose="02000000000000000000" pitchFamily="2" charset="0"/>
                <a:ea typeface="Roboto" panose="02000000000000000000" pitchFamily="2" charset="0"/>
                <a:cs typeface="Roboto" charset="0"/>
                <a:hlinkClick r:id="rId4"/>
              </a:rPr>
              <a:t>https://caslab.io/jakub</a:t>
            </a:r>
            <a:endParaRPr lang="en-US" sz="1300" b="1" dirty="0">
              <a:latin typeface="Roboto" panose="02000000000000000000" pitchFamily="2" charset="0"/>
              <a:ea typeface="Roboto" panose="02000000000000000000" pitchFamily="2" charset="0"/>
              <a:cs typeface="Robot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C7CA1-6A7E-5BBE-6E30-2D6544543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110" y="3983192"/>
            <a:ext cx="1051560" cy="1051560"/>
          </a:xfrm>
          <a:prstGeom prst="ellipse">
            <a:avLst/>
          </a:prstGeom>
          <a:ln w="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A58CA-EB21-116C-064A-82B15F540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576" y="3983194"/>
            <a:ext cx="1053765" cy="1053765"/>
          </a:xfrm>
          <a:prstGeom prst="ellipse">
            <a:avLst/>
          </a:prstGeom>
          <a:ln w="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2FDDF-B316-FD2C-7528-F928EFFFC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252" y="3983197"/>
            <a:ext cx="1053765" cy="1053765"/>
          </a:xfrm>
          <a:prstGeom prst="ellipse">
            <a:avLst/>
          </a:prstGeom>
          <a:ln w="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5138B6-7DAE-04D3-15D5-05553091B0D5}"/>
              </a:ext>
            </a:extLst>
          </p:cNvPr>
          <p:cNvSpPr txBox="1"/>
          <p:nvPr/>
        </p:nvSpPr>
        <p:spPr>
          <a:xfrm>
            <a:off x="2800247" y="5238810"/>
            <a:ext cx="136928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Prof. Jakub</a:t>
            </a:r>
          </a:p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Szefer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DB9B-BBDD-74E2-E354-0310E0390102}"/>
              </a:ext>
            </a:extLst>
          </p:cNvPr>
          <p:cNvSpPr txBox="1"/>
          <p:nvPr/>
        </p:nvSpPr>
        <p:spPr>
          <a:xfrm>
            <a:off x="4697085" y="5238810"/>
            <a:ext cx="10807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Chuanqi </a:t>
            </a:r>
          </a:p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Xu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41558-CE43-0D64-EECD-C9973EA7521D}"/>
              </a:ext>
            </a:extLst>
          </p:cNvPr>
          <p:cNvSpPr txBox="1"/>
          <p:nvPr/>
        </p:nvSpPr>
        <p:spPr>
          <a:xfrm>
            <a:off x="7937694" y="5238810"/>
            <a:ext cx="134043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Theodoros </a:t>
            </a:r>
          </a:p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Trochatos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8F0967-5543-792E-7E4C-C02D08118E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96" r="2296"/>
          <a:stretch/>
        </p:blipFill>
        <p:spPr>
          <a:xfrm>
            <a:off x="6362414" y="3983192"/>
            <a:ext cx="1053765" cy="1053765"/>
          </a:xfrm>
          <a:prstGeom prst="ellipse">
            <a:avLst/>
          </a:prstGeom>
          <a:ln w="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7F9DF-4688-B4B6-A522-12B48D670665}"/>
              </a:ext>
            </a:extLst>
          </p:cNvPr>
          <p:cNvSpPr txBox="1"/>
          <p:nvPr/>
        </p:nvSpPr>
        <p:spPr>
          <a:xfrm>
            <a:off x="6269352" y="5238810"/>
            <a:ext cx="1317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Sanjay</a:t>
            </a:r>
          </a:p>
          <a:p>
            <a:pPr algn="ctr"/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Deshpande</a:t>
            </a:r>
          </a:p>
        </p:txBody>
      </p:sp>
    </p:spTree>
    <p:extLst>
      <p:ext uri="{BB962C8B-B14F-4D97-AF65-F5344CB8AC3E}">
        <p14:creationId xmlns:p14="http://schemas.microsoft.com/office/powerpoint/2010/main" val="13100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4753" y="4099577"/>
            <a:ext cx="6180603" cy="2527007"/>
            <a:chOff x="1913320" y="3384964"/>
            <a:chExt cx="7720584" cy="31566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92" b="16794"/>
            <a:stretch/>
          </p:blipFill>
          <p:spPr>
            <a:xfrm>
              <a:off x="1913320" y="3384964"/>
              <a:ext cx="7720584" cy="315664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870522" y="3758529"/>
              <a:ext cx="1481559" cy="856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Today</a:t>
            </a:r>
            <a:endParaRPr lang="en-US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65">
            <a:off x="9211688" y="1813250"/>
            <a:ext cx="54864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335990" y="1825623"/>
            <a:ext cx="548640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63" y="1163066"/>
            <a:ext cx="548640" cy="5486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191992" y="2472536"/>
            <a:ext cx="615317" cy="1820773"/>
          </a:xfrm>
          <a:prstGeom prst="line">
            <a:avLst/>
          </a:prstGeom>
          <a:ln w="28575">
            <a:solidFill>
              <a:srgbClr val="51ABCC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853376" y="2585870"/>
            <a:ext cx="947783" cy="4073634"/>
            <a:chOff x="9682319" y="2585870"/>
            <a:chExt cx="947783" cy="4073634"/>
          </a:xfrm>
        </p:grpSpPr>
        <p:sp>
          <p:nvSpPr>
            <p:cNvPr id="14" name="TextBox 13"/>
            <p:cNvSpPr txBox="1"/>
            <p:nvPr/>
          </p:nvSpPr>
          <p:spPr>
            <a:xfrm>
              <a:off x="9999801" y="6413283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000" dirty="0">
                  <a:solidFill>
                    <a:srgbClr val="7C7C7C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r>
                <a:rPr lang="en-US" sz="1000" dirty="0">
                  <a:solidFill>
                    <a:srgbClr val="7C7C7C"/>
                  </a:solidFill>
                  <a:latin typeface="Arial" charset="0"/>
                  <a:ea typeface="Arial" charset="0"/>
                  <a:cs typeface="Arial" charset="0"/>
                </a:rPr>
                <a:t> 2025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82319" y="2585870"/>
              <a:ext cx="8867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rPr>
                <a:t>4159 qubits</a:t>
              </a:r>
            </a:p>
            <a:p>
              <a:pPr algn="ctr"/>
              <a:r>
                <a:rPr lang="en-US" sz="80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rPr>
                <a:t>IBM projection</a:t>
              </a:r>
            </a:p>
            <a:p>
              <a:pPr algn="ctr"/>
              <a:r>
                <a:rPr lang="en-US" sz="800" dirty="0">
                  <a:solidFill>
                    <a:srgbClr val="54ADCD"/>
                  </a:solidFill>
                  <a:latin typeface="Arial" charset="0"/>
                  <a:ea typeface="Arial" charset="0"/>
                  <a:cs typeface="Arial" charset="0"/>
                </a:rPr>
                <a:t>2025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30442" y="822254"/>
            <a:ext cx="571006" cy="641101"/>
            <a:chOff x="10092606" y="896464"/>
            <a:chExt cx="918034" cy="6411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10092606" y="896464"/>
              <a:ext cx="766641" cy="6411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20700000">
              <a:off x="10697734" y="1007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4C842A"/>
                  </a:solidFill>
                  <a:latin typeface="Arial" charset="0"/>
                  <a:ea typeface="Arial" charset="0"/>
                  <a:cs typeface="Arial" charset="0"/>
                </a:rPr>
                <a:t>$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44391" y="3731482"/>
            <a:ext cx="858022" cy="2928022"/>
            <a:chOff x="9173334" y="3731482"/>
            <a:chExt cx="858022" cy="2928022"/>
          </a:xfrm>
        </p:grpSpPr>
        <p:sp>
          <p:nvSpPr>
            <p:cNvPr id="20" name="TextBox 19"/>
            <p:cNvSpPr txBox="1"/>
            <p:nvPr/>
          </p:nvSpPr>
          <p:spPr>
            <a:xfrm>
              <a:off x="9401055" y="6413283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000" dirty="0">
                  <a:solidFill>
                    <a:srgbClr val="7C7C7C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r>
                <a:rPr lang="en-US" sz="1000" dirty="0">
                  <a:solidFill>
                    <a:srgbClr val="7C7C7C"/>
                  </a:solidFill>
                  <a:latin typeface="Arial" charset="0"/>
                  <a:ea typeface="Arial" charset="0"/>
                  <a:cs typeface="Arial" charset="0"/>
                </a:rPr>
                <a:t> 2022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73334" y="3731482"/>
              <a:ext cx="8435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rPr>
                <a:t>433 qubits</a:t>
              </a:r>
            </a:p>
            <a:p>
              <a:pPr algn="ctr"/>
              <a:r>
                <a:rPr lang="en-US" sz="80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rPr>
                <a:t>IBM</a:t>
              </a:r>
            </a:p>
            <a:p>
              <a:pPr algn="ctr"/>
              <a:r>
                <a:rPr lang="en-US" sz="800" dirty="0">
                  <a:solidFill>
                    <a:srgbClr val="54ADCD"/>
                  </a:solidFill>
                  <a:latin typeface="Arial" charset="0"/>
                  <a:ea typeface="Arial" charset="0"/>
                  <a:cs typeface="Arial" charset="0"/>
                </a:rPr>
                <a:t>Nov. 2022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75330" y="3945093"/>
            <a:ext cx="2521946" cy="2712985"/>
            <a:chOff x="9475330" y="3945093"/>
            <a:chExt cx="2521946" cy="27129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662" y="4398629"/>
              <a:ext cx="2519614" cy="141350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98378" y="6411857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000" dirty="0">
                  <a:solidFill>
                    <a:srgbClr val="7C7C7C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r>
                <a:rPr lang="en-US" sz="1000" dirty="0">
                  <a:solidFill>
                    <a:srgbClr val="7C7C7C"/>
                  </a:solidFill>
                  <a:latin typeface="Arial" charset="0"/>
                  <a:ea typeface="Arial" charset="0"/>
                  <a:cs typeface="Arial" charset="0"/>
                </a:rPr>
                <a:t> 2033</a:t>
              </a:r>
            </a:p>
          </p:txBody>
        </p:sp>
        <p:cxnSp>
          <p:nvCxnSpPr>
            <p:cNvPr id="24" name="Straight Connector 23"/>
            <p:cNvCxnSpPr>
              <a:endCxn id="23" idx="0"/>
            </p:cNvCxnSpPr>
            <p:nvPr/>
          </p:nvCxnSpPr>
          <p:spPr>
            <a:xfrm flipH="1">
              <a:off x="10313529" y="5930131"/>
              <a:ext cx="416861" cy="48172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475330" y="3945093"/>
              <a:ext cx="2510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95959"/>
                  </a:solidFill>
                  <a:latin typeface="Roboto" charset="0"/>
                  <a:ea typeface="Roboto" charset="0"/>
                  <a:cs typeface="Roboto" charset="0"/>
                </a:rPr>
                <a:t>May 2023 announcement of 100,000 qubit computer for 2033</a:t>
              </a:r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81964" y="1308746"/>
            <a:ext cx="11458937" cy="4868217"/>
          </a:xfrm>
        </p:spPr>
        <p:txBody>
          <a:bodyPr>
            <a:noAutofit/>
          </a:bodyPr>
          <a:lstStyle/>
          <a:p>
            <a:pPr marL="356616" indent="-34747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field of quantum computing is undergoing rapid development</a:t>
            </a:r>
          </a:p>
          <a:p>
            <a:pPr marL="813816" lvl="1" indent="-34747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computers are in infancy, but holds potential in that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could solve complex problems</a:t>
            </a:r>
          </a:p>
          <a:p>
            <a:pPr marL="813816" lvl="1" indent="-34747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Promise advances in life-saving drugs, green-battery technology, etc.</a:t>
            </a:r>
          </a:p>
          <a:p>
            <a:pPr marL="813816" lvl="1" indent="-34747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They will process or store valuable intellectual property</a:t>
            </a:r>
            <a:br>
              <a:rPr lang="en-US" dirty="0"/>
            </a:b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Quantum computers are already cloud-based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Remote users can access them easily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open to attack by malicious users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Further threats of untrusted cloud providers</a:t>
            </a:r>
          </a:p>
          <a:p>
            <a:pPr marL="1111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Need to analyze and secure quantum computer 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architectures today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FE21C-3A10-A6A5-D6AB-A9FABE3997A2}"/>
              </a:ext>
            </a:extLst>
          </p:cNvPr>
          <p:cNvGrpSpPr/>
          <p:nvPr/>
        </p:nvGrpSpPr>
        <p:grpSpPr>
          <a:xfrm>
            <a:off x="9917122" y="1360249"/>
            <a:ext cx="2185602" cy="2312735"/>
            <a:chOff x="8595661" y="1022600"/>
            <a:chExt cx="3411562" cy="3610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CAF069-FAEB-1B5D-3A9D-F3B7FD3D7309}"/>
                </a:ext>
              </a:extLst>
            </p:cNvPr>
            <p:cNvSpPr txBox="1"/>
            <p:nvPr/>
          </p:nvSpPr>
          <p:spPr>
            <a:xfrm>
              <a:off x="9118374" y="2066965"/>
              <a:ext cx="1326649" cy="720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Cloud</a:t>
              </a:r>
            </a:p>
            <a:p>
              <a:pPr algn="ctr"/>
              <a:r>
                <a:rPr lang="en-US" sz="1200" b="1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Providers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849E22-0826-A70F-78E1-4E3B9EBD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851" y="1274037"/>
              <a:ext cx="1143000" cy="11303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53DBC97-2293-730D-CCCB-379C573D0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180" y="3591206"/>
              <a:ext cx="1104900" cy="10414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4FE950D-5E81-D4B6-A78B-A6430C50F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0164" y="3057651"/>
              <a:ext cx="1092200" cy="10668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F80378-DD87-D16D-B816-7B072AC55F93}"/>
                </a:ext>
              </a:extLst>
            </p:cNvPr>
            <p:cNvSpPr txBox="1"/>
            <p:nvPr/>
          </p:nvSpPr>
          <p:spPr>
            <a:xfrm>
              <a:off x="10240193" y="1022600"/>
              <a:ext cx="1767030" cy="432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IBM Quantum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7FFDBD-313A-131D-F91E-E6EFE26C3872}"/>
                </a:ext>
              </a:extLst>
            </p:cNvPr>
            <p:cNvSpPr txBox="1"/>
            <p:nvPr/>
          </p:nvSpPr>
          <p:spPr>
            <a:xfrm>
              <a:off x="8595661" y="3267747"/>
              <a:ext cx="2029759" cy="432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Microsoft Azure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0E7139-416E-A3C0-0D9A-6D9E99DA82E1}"/>
                </a:ext>
              </a:extLst>
            </p:cNvPr>
            <p:cNvSpPr txBox="1"/>
            <p:nvPr/>
          </p:nvSpPr>
          <p:spPr>
            <a:xfrm>
              <a:off x="10029093" y="2748821"/>
              <a:ext cx="1944685" cy="432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Amazon </a:t>
              </a: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Braket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23C9C6-3250-DF75-15EF-62CB94D7F53E}"/>
              </a:ext>
            </a:extLst>
          </p:cNvPr>
          <p:cNvGrpSpPr/>
          <p:nvPr/>
        </p:nvGrpSpPr>
        <p:grpSpPr>
          <a:xfrm>
            <a:off x="8714994" y="1241224"/>
            <a:ext cx="2847018" cy="2330817"/>
            <a:chOff x="8714994" y="1241224"/>
            <a:chExt cx="2847018" cy="2330817"/>
          </a:xfrm>
        </p:grpSpPr>
        <p:sp>
          <p:nvSpPr>
            <p:cNvPr id="34" name="Explosion 2 33">
              <a:extLst>
                <a:ext uri="{FF2B5EF4-FFF2-40B4-BE49-F238E27FC236}">
                  <a16:creationId xmlns:a16="http://schemas.microsoft.com/office/drawing/2014/main" id="{1470A99E-B782-BB7A-6091-C77FDF93AD25}"/>
                </a:ext>
              </a:extLst>
            </p:cNvPr>
            <p:cNvSpPr/>
            <p:nvPr/>
          </p:nvSpPr>
          <p:spPr>
            <a:xfrm>
              <a:off x="9185761" y="1241224"/>
              <a:ext cx="579121" cy="551752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xplosion 2 34">
              <a:extLst>
                <a:ext uri="{FF2B5EF4-FFF2-40B4-BE49-F238E27FC236}">
                  <a16:creationId xmlns:a16="http://schemas.microsoft.com/office/drawing/2014/main" id="{C590AA91-F66A-BE2F-87FE-78B060D0BB0F}"/>
                </a:ext>
              </a:extLst>
            </p:cNvPr>
            <p:cNvSpPr/>
            <p:nvPr/>
          </p:nvSpPr>
          <p:spPr>
            <a:xfrm>
              <a:off x="8714994" y="1768639"/>
              <a:ext cx="579121" cy="551752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xplosion 2 35">
              <a:extLst>
                <a:ext uri="{FF2B5EF4-FFF2-40B4-BE49-F238E27FC236}">
                  <a16:creationId xmlns:a16="http://schemas.microsoft.com/office/drawing/2014/main" id="{C9166236-E12D-2465-706A-D45F79F38060}"/>
                </a:ext>
              </a:extLst>
            </p:cNvPr>
            <p:cNvSpPr/>
            <p:nvPr/>
          </p:nvSpPr>
          <p:spPr>
            <a:xfrm>
              <a:off x="10982891" y="2042128"/>
              <a:ext cx="579121" cy="551752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xplosion 2 36">
              <a:extLst>
                <a:ext uri="{FF2B5EF4-FFF2-40B4-BE49-F238E27FC236}">
                  <a16:creationId xmlns:a16="http://schemas.microsoft.com/office/drawing/2014/main" id="{06A4D203-147C-3086-EF0A-07517C72610F}"/>
                </a:ext>
              </a:extLst>
            </p:cNvPr>
            <p:cNvSpPr/>
            <p:nvPr/>
          </p:nvSpPr>
          <p:spPr>
            <a:xfrm>
              <a:off x="10822576" y="3020289"/>
              <a:ext cx="579121" cy="551752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0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Architectures for Secure Quantum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427822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Quantum Computer System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716610" y="1503960"/>
            <a:ext cx="8758781" cy="4267379"/>
            <a:chOff x="1318834" y="1503960"/>
            <a:chExt cx="8758781" cy="42673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8" b="16916"/>
            <a:stretch/>
          </p:blipFill>
          <p:spPr>
            <a:xfrm>
              <a:off x="4711157" y="1677654"/>
              <a:ext cx="5185833" cy="32850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5078" y="1503960"/>
              <a:ext cx="1619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Analog RF Pulses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549604" y="4078909"/>
              <a:ext cx="128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Digital Signals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3433023" y="1538144"/>
              <a:ext cx="1425366" cy="949146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Cloud-based Access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98532" y="1987241"/>
              <a:ext cx="568938" cy="1554480"/>
              <a:chOff x="3218344" y="2464377"/>
              <a:chExt cx="568938" cy="1554480"/>
            </a:xfrm>
          </p:grpSpPr>
          <p:cxnSp>
            <p:nvCxnSpPr>
              <p:cNvPr id="11" name="Elbow Connector 10"/>
              <p:cNvCxnSpPr/>
              <p:nvPr/>
            </p:nvCxnSpPr>
            <p:spPr>
              <a:xfrm rot="16200000" flipV="1">
                <a:off x="2724439" y="3014799"/>
                <a:ext cx="1491393" cy="503583"/>
              </a:xfrm>
              <a:prstGeom prst="bentConnector3">
                <a:avLst>
                  <a:gd name="adj1" fmla="val 99760"/>
                </a:avLst>
              </a:prstGeom>
              <a:ln w="19050">
                <a:solidFill>
                  <a:schemeClr val="tx1"/>
                </a:solidFill>
                <a:headEnd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/>
              <p:nvPr/>
            </p:nvCxnSpPr>
            <p:spPr>
              <a:xfrm rot="16200000" flipV="1">
                <a:off x="2735722" y="2967297"/>
                <a:ext cx="1554480" cy="548640"/>
              </a:xfrm>
              <a:prstGeom prst="bentConnector3">
                <a:avLst>
                  <a:gd name="adj1" fmla="val 99760"/>
                </a:avLst>
              </a:prstGeom>
              <a:ln w="19050">
                <a:solidFill>
                  <a:schemeClr val="tx1"/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750220" y="5024370"/>
              <a:ext cx="128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Management 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7545" y="5032675"/>
              <a:ext cx="19740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Quantum</a:t>
              </a:r>
              <a:br>
                <a:rPr lang="en-US" sz="1400">
                  <a:latin typeface="Arial" charset="0"/>
                  <a:ea typeface="Arial" charset="0"/>
                  <a:cs typeface="Arial" charset="0"/>
                </a:rPr>
              </a:br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Computer</a:t>
              </a:r>
              <a:br>
                <a:rPr lang="en-US" sz="1400">
                  <a:latin typeface="Arial" charset="0"/>
                  <a:ea typeface="Arial" charset="0"/>
                  <a:cs typeface="Arial" charset="0"/>
                </a:rPr>
              </a:br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Controllers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528739" y="2502870"/>
              <a:ext cx="128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Network Packets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03480" y="4986526"/>
              <a:ext cx="19741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Quantum </a:t>
              </a:r>
            </a:p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Processing</a:t>
              </a:r>
            </a:p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Unit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2809693" y="1980672"/>
              <a:ext cx="538027" cy="1044577"/>
              <a:chOff x="3218344" y="2464378"/>
              <a:chExt cx="538027" cy="1044577"/>
            </a:xfrm>
          </p:grpSpPr>
          <p:cxnSp>
            <p:nvCxnSpPr>
              <p:cNvPr id="18" name="Elbow Connector 17"/>
              <p:cNvCxnSpPr/>
              <p:nvPr/>
            </p:nvCxnSpPr>
            <p:spPr>
              <a:xfrm rot="16200000" flipV="1">
                <a:off x="2973257" y="2765983"/>
                <a:ext cx="988058" cy="497883"/>
              </a:xfrm>
              <a:prstGeom prst="bentConnector3">
                <a:avLst>
                  <a:gd name="adj1" fmla="val 100165"/>
                </a:avLst>
              </a:prstGeom>
              <a:ln w="19050">
                <a:solidFill>
                  <a:schemeClr val="tx1"/>
                </a:solidFill>
                <a:headEnd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 rot="16200000" flipV="1">
                <a:off x="2975218" y="2727802"/>
                <a:ext cx="1044577" cy="517729"/>
              </a:xfrm>
              <a:prstGeom prst="bentConnector3">
                <a:avLst>
                  <a:gd name="adj1" fmla="val 100723"/>
                </a:avLst>
              </a:prstGeom>
              <a:ln w="19050">
                <a:solidFill>
                  <a:schemeClr val="tx1"/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318834" y="4459127"/>
              <a:ext cx="1285427" cy="1007190"/>
              <a:chOff x="3376933" y="3712019"/>
              <a:chExt cx="1285427" cy="100719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67"/>
              <a:stretch/>
            </p:blipFill>
            <p:spPr>
              <a:xfrm>
                <a:off x="3744142" y="3712019"/>
                <a:ext cx="551008" cy="48397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376933" y="4195989"/>
                <a:ext cx="1285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Arial" charset="0"/>
                    <a:ea typeface="Arial" charset="0"/>
                    <a:cs typeface="Arial" charset="0"/>
                  </a:rPr>
                  <a:t>Quantum Program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750659" y="4473831"/>
              <a:ext cx="1640048" cy="992486"/>
              <a:chOff x="4808758" y="3726723"/>
              <a:chExt cx="1640048" cy="99248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149" y="3726723"/>
                <a:ext cx="469266" cy="469266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808758" y="4195989"/>
                <a:ext cx="1640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Arial" charset="0"/>
                    <a:ea typeface="Arial" charset="0"/>
                    <a:cs typeface="Arial" charset="0"/>
                  </a:rPr>
                  <a:t>Quantum Program Compiler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533867" y="4837384"/>
              <a:ext cx="4335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Brace 29"/>
            <p:cNvSpPr/>
            <p:nvPr/>
          </p:nvSpPr>
          <p:spPr>
            <a:xfrm rot="16200000">
              <a:off x="2806926" y="3015402"/>
              <a:ext cx="190107" cy="2613282"/>
            </a:xfrm>
            <a:prstGeom prst="rightBrace">
              <a:avLst>
                <a:gd name="adj1" fmla="val 8333"/>
                <a:gd name="adj2" fmla="val 4633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85223" y="2237132"/>
              <a:ext cx="1281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Classical </a:t>
              </a:r>
              <a:br>
                <a:rPr lang="en-US" sz="1400">
                  <a:latin typeface="Arial" charset="0"/>
                  <a:ea typeface="Arial" charset="0"/>
                  <a:cs typeface="Arial" charset="0"/>
                </a:rPr>
              </a:br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Co-processor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23543" r="64633" b="23837"/>
            <a:stretch/>
          </p:blipFill>
          <p:spPr>
            <a:xfrm>
              <a:off x="6035647" y="1540088"/>
              <a:ext cx="372357" cy="69610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 rot="5400000">
              <a:off x="1923034" y="2251844"/>
              <a:ext cx="128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Network Packets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 rot="16200000" flipH="1">
              <a:off x="6358878" y="2517040"/>
              <a:ext cx="306881" cy="709547"/>
              <a:chOff x="3202391" y="2464378"/>
              <a:chExt cx="553980" cy="1044577"/>
            </a:xfrm>
          </p:grpSpPr>
          <p:cxnSp>
            <p:nvCxnSpPr>
              <p:cNvPr id="35" name="Elbow Connector 34"/>
              <p:cNvCxnSpPr/>
              <p:nvPr/>
            </p:nvCxnSpPr>
            <p:spPr>
              <a:xfrm rot="5400000" flipH="1">
                <a:off x="2964313" y="2788600"/>
                <a:ext cx="920178" cy="444021"/>
              </a:xfrm>
              <a:prstGeom prst="bentConnector3">
                <a:avLst>
                  <a:gd name="adj1" fmla="val 99294"/>
                </a:avLst>
              </a:prstGeom>
              <a:ln w="19050">
                <a:solidFill>
                  <a:schemeClr val="tx1"/>
                </a:solidFill>
                <a:headEnd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/>
              <p:nvPr/>
            </p:nvCxnSpPr>
            <p:spPr>
              <a:xfrm rot="16200000" flipV="1">
                <a:off x="2975218" y="2727802"/>
                <a:ext cx="1044577" cy="517729"/>
              </a:xfrm>
              <a:prstGeom prst="bentConnector3">
                <a:avLst>
                  <a:gd name="adj1" fmla="val 100723"/>
                </a:avLst>
              </a:prstGeom>
              <a:ln w="19050">
                <a:solidFill>
                  <a:schemeClr val="tx1"/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5719682" y="3035377"/>
              <a:ext cx="128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Digital Signals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76F394-B5DA-2A8C-E352-E1D8EB1F8693}"/>
              </a:ext>
            </a:extLst>
          </p:cNvPr>
          <p:cNvGrpSpPr/>
          <p:nvPr/>
        </p:nvGrpSpPr>
        <p:grpSpPr>
          <a:xfrm>
            <a:off x="2945249" y="3221596"/>
            <a:ext cx="559769" cy="708985"/>
            <a:chOff x="4589534" y="3427307"/>
            <a:chExt cx="559769" cy="7089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8C5ADE-F445-9503-DA83-E5BA3B11EF7B}"/>
                </a:ext>
              </a:extLst>
            </p:cNvPr>
            <p:cNvSpPr/>
            <p:nvPr/>
          </p:nvSpPr>
          <p:spPr>
            <a:xfrm>
              <a:off x="4728637" y="3427307"/>
              <a:ext cx="275461" cy="2754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elay 37">
              <a:extLst>
                <a:ext uri="{FF2B5EF4-FFF2-40B4-BE49-F238E27FC236}">
                  <a16:creationId xmlns:a16="http://schemas.microsoft.com/office/drawing/2014/main" id="{8EE08BBA-9D35-4FB7-9E56-A9B0F6C1145A}"/>
                </a:ext>
              </a:extLst>
            </p:cNvPr>
            <p:cNvSpPr/>
            <p:nvPr/>
          </p:nvSpPr>
          <p:spPr>
            <a:xfrm rot="16200000">
              <a:off x="4655380" y="3714318"/>
              <a:ext cx="421974" cy="421974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01781-22A6-73B9-937F-A1581F862F20}"/>
                </a:ext>
              </a:extLst>
            </p:cNvPr>
            <p:cNvSpPr txBox="1"/>
            <p:nvPr/>
          </p:nvSpPr>
          <p:spPr>
            <a:xfrm rot="19800000">
              <a:off x="4589534" y="3801041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User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75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Quantum Computer 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4" y="1308746"/>
            <a:ext cx="10086635" cy="4868217"/>
          </a:xfrm>
        </p:spPr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Abstract view of the quantum computer system can aid in analyzing the potential security threats: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266F6-16C7-61FA-59D9-37D67814D4D8}"/>
              </a:ext>
            </a:extLst>
          </p:cNvPr>
          <p:cNvGrpSpPr/>
          <p:nvPr/>
        </p:nvGrpSpPr>
        <p:grpSpPr>
          <a:xfrm>
            <a:off x="2945249" y="3221596"/>
            <a:ext cx="559769" cy="708985"/>
            <a:chOff x="4589534" y="3427307"/>
            <a:chExt cx="559769" cy="70898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13F8F3-0D31-D3D0-62DA-50FA477967DD}"/>
                </a:ext>
              </a:extLst>
            </p:cNvPr>
            <p:cNvSpPr/>
            <p:nvPr/>
          </p:nvSpPr>
          <p:spPr>
            <a:xfrm>
              <a:off x="4728637" y="3427307"/>
              <a:ext cx="275461" cy="2754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elay 24">
              <a:extLst>
                <a:ext uri="{FF2B5EF4-FFF2-40B4-BE49-F238E27FC236}">
                  <a16:creationId xmlns:a16="http://schemas.microsoft.com/office/drawing/2014/main" id="{7048E9A4-6E8F-ED85-83B7-7317B0EDDD37}"/>
                </a:ext>
              </a:extLst>
            </p:cNvPr>
            <p:cNvSpPr/>
            <p:nvPr/>
          </p:nvSpPr>
          <p:spPr>
            <a:xfrm rot="16200000">
              <a:off x="4655380" y="3714318"/>
              <a:ext cx="421974" cy="421974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A6465-1DF2-1A8C-31C0-1CDB9073929E}"/>
                </a:ext>
              </a:extLst>
            </p:cNvPr>
            <p:cNvSpPr txBox="1"/>
            <p:nvPr/>
          </p:nvSpPr>
          <p:spPr>
            <a:xfrm rot="19800000">
              <a:off x="4589534" y="3801041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User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7C70A93-5C80-164B-4E73-5714F7DF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5"/>
          <a:stretch/>
        </p:blipFill>
        <p:spPr>
          <a:xfrm>
            <a:off x="7266573" y="3385693"/>
            <a:ext cx="905532" cy="5753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86B11B-C09A-CAF0-E493-53F4516B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57" y="3290109"/>
            <a:ext cx="766495" cy="766495"/>
          </a:xfrm>
          <a:prstGeom prst="rect">
            <a:avLst/>
          </a:prstGeom>
        </p:spPr>
      </p:pic>
      <p:sp>
        <p:nvSpPr>
          <p:cNvPr id="35" name="Left-Right Arrow 34">
            <a:extLst>
              <a:ext uri="{FF2B5EF4-FFF2-40B4-BE49-F238E27FC236}">
                <a16:creationId xmlns:a16="http://schemas.microsoft.com/office/drawing/2014/main" id="{DFEB0731-301D-C81F-95AB-10A2AC586C30}"/>
              </a:ext>
            </a:extLst>
          </p:cNvPr>
          <p:cNvSpPr/>
          <p:nvPr/>
        </p:nvSpPr>
        <p:spPr>
          <a:xfrm>
            <a:off x="3801785" y="3549763"/>
            <a:ext cx="652637" cy="24923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693943AC-322E-A2D9-21E8-E739111274BC}"/>
              </a:ext>
            </a:extLst>
          </p:cNvPr>
          <p:cNvSpPr/>
          <p:nvPr/>
        </p:nvSpPr>
        <p:spPr>
          <a:xfrm>
            <a:off x="4910644" y="3326330"/>
            <a:ext cx="866106" cy="696103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2F664305-D527-3871-E8DC-258F2973147E}"/>
              </a:ext>
            </a:extLst>
          </p:cNvPr>
          <p:cNvSpPr/>
          <p:nvPr/>
        </p:nvSpPr>
        <p:spPr>
          <a:xfrm>
            <a:off x="6335940" y="3554103"/>
            <a:ext cx="640080" cy="23850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>
            <a:extLst>
              <a:ext uri="{FF2B5EF4-FFF2-40B4-BE49-F238E27FC236}">
                <a16:creationId xmlns:a16="http://schemas.microsoft.com/office/drawing/2014/main" id="{050BF852-CEB9-9EC4-378D-6AD7CF9E8190}"/>
              </a:ext>
            </a:extLst>
          </p:cNvPr>
          <p:cNvSpPr/>
          <p:nvPr/>
        </p:nvSpPr>
        <p:spPr>
          <a:xfrm>
            <a:off x="8394548" y="3554103"/>
            <a:ext cx="640080" cy="23850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52288E-2F7E-430B-16E2-7DDA2EA21471}"/>
              </a:ext>
            </a:extLst>
          </p:cNvPr>
          <p:cNvCxnSpPr/>
          <p:nvPr/>
        </p:nvCxnSpPr>
        <p:spPr>
          <a:xfrm>
            <a:off x="6816436" y="3002922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2166CB-4E38-8560-3B91-4C03B8467805}"/>
              </a:ext>
            </a:extLst>
          </p:cNvPr>
          <p:cNvCxnSpPr>
            <a:cxnSpLocks/>
          </p:cNvCxnSpPr>
          <p:nvPr/>
        </p:nvCxnSpPr>
        <p:spPr>
          <a:xfrm flipH="1">
            <a:off x="8200706" y="3002922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2E2F3A2-0C44-3463-8275-C911E1A7A187}"/>
              </a:ext>
            </a:extLst>
          </p:cNvPr>
          <p:cNvCxnSpPr/>
          <p:nvPr/>
        </p:nvCxnSpPr>
        <p:spPr>
          <a:xfrm>
            <a:off x="4476643" y="3002922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16651F-323C-30BB-A5BB-8AF386892E91}"/>
              </a:ext>
            </a:extLst>
          </p:cNvPr>
          <p:cNvCxnSpPr>
            <a:cxnSpLocks/>
          </p:cNvCxnSpPr>
          <p:nvPr/>
        </p:nvCxnSpPr>
        <p:spPr>
          <a:xfrm flipH="1">
            <a:off x="5860913" y="3002922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0268163-170D-CE84-2B82-A46F2445654D}"/>
              </a:ext>
            </a:extLst>
          </p:cNvPr>
          <p:cNvSpPr txBox="1"/>
          <p:nvPr/>
        </p:nvSpPr>
        <p:spPr>
          <a:xfrm>
            <a:off x="3744025" y="380300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3C46ED-F266-0B49-5C08-4D5E451682DF}"/>
              </a:ext>
            </a:extLst>
          </p:cNvPr>
          <p:cNvSpPr txBox="1"/>
          <p:nvPr/>
        </p:nvSpPr>
        <p:spPr>
          <a:xfrm>
            <a:off x="6293998" y="3850097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B5B22E-4E12-1129-643D-34D3DB1CC34D}"/>
              </a:ext>
            </a:extLst>
          </p:cNvPr>
          <p:cNvSpPr txBox="1"/>
          <p:nvPr/>
        </p:nvSpPr>
        <p:spPr>
          <a:xfrm>
            <a:off x="8330508" y="3850097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Analog</a:t>
            </a:r>
          </a:p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A9DEB4-4E67-5048-169F-EADCF7A469F1}"/>
              </a:ext>
            </a:extLst>
          </p:cNvPr>
          <p:cNvGrpSpPr/>
          <p:nvPr/>
        </p:nvGrpSpPr>
        <p:grpSpPr>
          <a:xfrm>
            <a:off x="5056033" y="2402354"/>
            <a:ext cx="575328" cy="772744"/>
            <a:chOff x="5056033" y="2402354"/>
            <a:chExt cx="575328" cy="77274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C52A68-710D-507C-4374-2D3BA211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033" y="2402354"/>
              <a:ext cx="575328" cy="57532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285B096-1B45-FA0F-2682-E2A02A7219A6}"/>
                </a:ext>
              </a:extLst>
            </p:cNvPr>
            <p:cNvSpPr txBox="1"/>
            <p:nvPr/>
          </p:nvSpPr>
          <p:spPr>
            <a:xfrm>
              <a:off x="5151176" y="2959654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CPU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6A953C-9597-CB7A-42F1-5C6190DA7140}"/>
              </a:ext>
            </a:extLst>
          </p:cNvPr>
          <p:cNvGrpSpPr/>
          <p:nvPr/>
        </p:nvGrpSpPr>
        <p:grpSpPr>
          <a:xfrm>
            <a:off x="6884929" y="2402354"/>
            <a:ext cx="1618941" cy="765556"/>
            <a:chOff x="6884929" y="2402354"/>
            <a:chExt cx="1618941" cy="76555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4C1F980-035B-DABD-805C-5F1390FF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929" y="2402354"/>
              <a:ext cx="575328" cy="575328"/>
            </a:xfrm>
            <a:prstGeom prst="rect">
              <a:avLst/>
            </a:prstGeom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B03DDC6-FA55-AEFD-36AD-EBC4AF586B14}"/>
                </a:ext>
              </a:extLst>
            </p:cNvPr>
            <p:cNvSpPr/>
            <p:nvPr/>
          </p:nvSpPr>
          <p:spPr>
            <a:xfrm>
              <a:off x="8020425" y="2653339"/>
              <a:ext cx="483445" cy="2967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DAC / ADC</a:t>
              </a:r>
            </a:p>
          </p:txBody>
        </p:sp>
        <p:sp>
          <p:nvSpPr>
            <p:cNvPr id="42" name="Left-Right Arrow 41">
              <a:extLst>
                <a:ext uri="{FF2B5EF4-FFF2-40B4-BE49-F238E27FC236}">
                  <a16:creationId xmlns:a16="http://schemas.microsoft.com/office/drawing/2014/main" id="{3B3466CB-918C-2B12-2646-64C858C67CFA}"/>
                </a:ext>
              </a:extLst>
            </p:cNvPr>
            <p:cNvSpPr/>
            <p:nvPr/>
          </p:nvSpPr>
          <p:spPr>
            <a:xfrm>
              <a:off x="7548758" y="2684066"/>
              <a:ext cx="387730" cy="238508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452191C-531B-B071-D92D-00E4C7D5CB02}"/>
                </a:ext>
              </a:extLst>
            </p:cNvPr>
            <p:cNvSpPr txBox="1"/>
            <p:nvPr/>
          </p:nvSpPr>
          <p:spPr>
            <a:xfrm>
              <a:off x="6980072" y="2952466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CPU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210EA6E-612B-5C71-208F-891E6295E279}"/>
              </a:ext>
            </a:extLst>
          </p:cNvPr>
          <p:cNvSpPr txBox="1"/>
          <p:nvPr/>
        </p:nvSpPr>
        <p:spPr>
          <a:xfrm>
            <a:off x="7488858" y="288304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800" b="1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0F9170-E2B2-7749-9CDA-195BFD1D11A7}"/>
              </a:ext>
            </a:extLst>
          </p:cNvPr>
          <p:cNvGrpSpPr/>
          <p:nvPr/>
        </p:nvGrpSpPr>
        <p:grpSpPr>
          <a:xfrm>
            <a:off x="4044108" y="4014120"/>
            <a:ext cx="1874669" cy="946225"/>
            <a:chOff x="4044108" y="4014120"/>
            <a:chExt cx="1874669" cy="946225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698654A-9963-7BD1-A438-F1E383DB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606" y="4014120"/>
              <a:ext cx="455433" cy="45543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59CA17-0281-A1C1-41E3-7FE655CA583D}"/>
                </a:ext>
              </a:extLst>
            </p:cNvPr>
            <p:cNvSpPr txBox="1"/>
            <p:nvPr/>
          </p:nvSpPr>
          <p:spPr>
            <a:xfrm>
              <a:off x="4044108" y="4437125"/>
              <a:ext cx="1874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97FB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Solution: classical encryption methods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FDB2588-2753-E5E5-2B09-2735ADE35CC0}"/>
              </a:ext>
            </a:extLst>
          </p:cNvPr>
          <p:cNvGrpSpPr/>
          <p:nvPr/>
        </p:nvGrpSpPr>
        <p:grpSpPr>
          <a:xfrm>
            <a:off x="6618948" y="4064610"/>
            <a:ext cx="1874669" cy="949218"/>
            <a:chOff x="6618948" y="4064610"/>
            <a:chExt cx="1874669" cy="94921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3E6D205-0124-78DC-7ACF-C9AB00465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929" y="4064610"/>
              <a:ext cx="455433" cy="45543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2DD315-1E50-FD59-47AE-0010C8D0DE61}"/>
                </a:ext>
              </a:extLst>
            </p:cNvPr>
            <p:cNvSpPr txBox="1"/>
            <p:nvPr/>
          </p:nvSpPr>
          <p:spPr>
            <a:xfrm>
              <a:off x="6618948" y="4490608"/>
              <a:ext cx="1874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497FB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Solution: classical encryption methods</a:t>
              </a:r>
            </a:p>
          </p:txBody>
        </p:sp>
      </p:grpSp>
      <p:sp>
        <p:nvSpPr>
          <p:cNvPr id="7" name="Explosion 2 6">
            <a:extLst>
              <a:ext uri="{FF2B5EF4-FFF2-40B4-BE49-F238E27FC236}">
                <a16:creationId xmlns:a16="http://schemas.microsoft.com/office/drawing/2014/main" id="{9C02811E-F897-A1E0-5AA7-E014FE5941F2}"/>
              </a:ext>
            </a:extLst>
          </p:cNvPr>
          <p:cNvSpPr/>
          <p:nvPr/>
        </p:nvSpPr>
        <p:spPr>
          <a:xfrm>
            <a:off x="7340362" y="2255319"/>
            <a:ext cx="385042" cy="366846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>
            <a:extLst>
              <a:ext uri="{FF2B5EF4-FFF2-40B4-BE49-F238E27FC236}">
                <a16:creationId xmlns:a16="http://schemas.microsoft.com/office/drawing/2014/main" id="{7DCE7E6C-1F47-E338-9539-EADEAF604CBB}"/>
              </a:ext>
            </a:extLst>
          </p:cNvPr>
          <p:cNvSpPr/>
          <p:nvPr/>
        </p:nvSpPr>
        <p:spPr>
          <a:xfrm>
            <a:off x="8391254" y="2434886"/>
            <a:ext cx="385042" cy="366846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>
            <a:extLst>
              <a:ext uri="{FF2B5EF4-FFF2-40B4-BE49-F238E27FC236}">
                <a16:creationId xmlns:a16="http://schemas.microsoft.com/office/drawing/2014/main" id="{B679148C-5D36-27D7-F316-2AAA5A32CEF4}"/>
              </a:ext>
            </a:extLst>
          </p:cNvPr>
          <p:cNvSpPr/>
          <p:nvPr/>
        </p:nvSpPr>
        <p:spPr>
          <a:xfrm>
            <a:off x="7758786" y="2977393"/>
            <a:ext cx="385042" cy="366846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>
            <a:extLst>
              <a:ext uri="{FF2B5EF4-FFF2-40B4-BE49-F238E27FC236}">
                <a16:creationId xmlns:a16="http://schemas.microsoft.com/office/drawing/2014/main" id="{0DF8B75F-A6A9-8C7C-6BCA-2BB07D58A0D2}"/>
              </a:ext>
            </a:extLst>
          </p:cNvPr>
          <p:cNvSpPr/>
          <p:nvPr/>
        </p:nvSpPr>
        <p:spPr>
          <a:xfrm>
            <a:off x="8872028" y="4111707"/>
            <a:ext cx="385042" cy="366846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>
            <a:extLst>
              <a:ext uri="{FF2B5EF4-FFF2-40B4-BE49-F238E27FC236}">
                <a16:creationId xmlns:a16="http://schemas.microsoft.com/office/drawing/2014/main" id="{A09DECE3-CB74-A58D-F2EC-B6E7BDB3187F}"/>
              </a:ext>
            </a:extLst>
          </p:cNvPr>
          <p:cNvSpPr/>
          <p:nvPr/>
        </p:nvSpPr>
        <p:spPr>
          <a:xfrm>
            <a:off x="9925557" y="3173431"/>
            <a:ext cx="385042" cy="366846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85E7E8-8BF3-05E1-12D2-3F9718CA88D0}"/>
              </a:ext>
            </a:extLst>
          </p:cNvPr>
          <p:cNvGrpSpPr/>
          <p:nvPr/>
        </p:nvGrpSpPr>
        <p:grpSpPr>
          <a:xfrm>
            <a:off x="9462667" y="1844749"/>
            <a:ext cx="1972084" cy="808590"/>
            <a:chOff x="9462667" y="1844749"/>
            <a:chExt cx="1972084" cy="808590"/>
          </a:xfrm>
        </p:grpSpPr>
        <p:sp>
          <p:nvSpPr>
            <p:cNvPr id="73" name="Rounded Rectangular Callout 72">
              <a:extLst>
                <a:ext uri="{FF2B5EF4-FFF2-40B4-BE49-F238E27FC236}">
                  <a16:creationId xmlns:a16="http://schemas.microsoft.com/office/drawing/2014/main" id="{83C17B4D-0CA8-0266-5F00-FAB2D0DF4BB9}"/>
                </a:ext>
              </a:extLst>
            </p:cNvPr>
            <p:cNvSpPr/>
            <p:nvPr/>
          </p:nvSpPr>
          <p:spPr>
            <a:xfrm>
              <a:off x="9462667" y="1844749"/>
              <a:ext cx="1972084" cy="808590"/>
            </a:xfrm>
            <a:prstGeom prst="wedgeRoundRectCallout">
              <a:avLst>
                <a:gd name="adj1" fmla="val -62222"/>
                <a:gd name="adj2" fmla="val 4057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What are threats and possible protections at each          ?</a:t>
              </a:r>
              <a:endPara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Explosion 2 11">
              <a:extLst>
                <a:ext uri="{FF2B5EF4-FFF2-40B4-BE49-F238E27FC236}">
                  <a16:creationId xmlns:a16="http://schemas.microsoft.com/office/drawing/2014/main" id="{287F844B-5A57-0790-2648-903C7D23FA6E}"/>
                </a:ext>
              </a:extLst>
            </p:cNvPr>
            <p:cNvSpPr/>
            <p:nvPr/>
          </p:nvSpPr>
          <p:spPr>
            <a:xfrm>
              <a:off x="10550486" y="2339341"/>
              <a:ext cx="261298" cy="248950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Explosion 2 16">
            <a:extLst>
              <a:ext uri="{FF2B5EF4-FFF2-40B4-BE49-F238E27FC236}">
                <a16:creationId xmlns:a16="http://schemas.microsoft.com/office/drawing/2014/main" id="{8BEF14B1-6A0D-5A00-302F-5AAB8FAA9813}"/>
              </a:ext>
            </a:extLst>
          </p:cNvPr>
          <p:cNvSpPr/>
          <p:nvPr/>
        </p:nvSpPr>
        <p:spPr>
          <a:xfrm>
            <a:off x="5519296" y="2261268"/>
            <a:ext cx="385042" cy="366846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and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Assume honest-but-curious attackers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Do not inject errors or manipulate signals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Only eavesdrop on operation of the quantum </a:t>
            </a:r>
            <a:br>
              <a:rPr lang="en-US"/>
            </a:br>
            <a:r>
              <a:rPr lang="en-US"/>
              <a:t>computer and any signals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Resulting attack surface: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Cloud (CPU)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Controller (CPU)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Controller (DAC)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QPU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13E9FA-A5A7-2F99-B058-6AB43AC7A585}"/>
              </a:ext>
            </a:extLst>
          </p:cNvPr>
          <p:cNvGrpSpPr/>
          <p:nvPr/>
        </p:nvGrpSpPr>
        <p:grpSpPr>
          <a:xfrm>
            <a:off x="2945249" y="2402354"/>
            <a:ext cx="7154403" cy="1970963"/>
            <a:chOff x="2945249" y="2402354"/>
            <a:chExt cx="7154403" cy="19709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7FB3C0-A9DF-8E33-E6E4-FB9FF51DFB53}"/>
                </a:ext>
              </a:extLst>
            </p:cNvPr>
            <p:cNvGrpSpPr/>
            <p:nvPr/>
          </p:nvGrpSpPr>
          <p:grpSpPr>
            <a:xfrm>
              <a:off x="2945249" y="3221596"/>
              <a:ext cx="559769" cy="708985"/>
              <a:chOff x="4589534" y="3427307"/>
              <a:chExt cx="559769" cy="70898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1F0C2D1-0476-B402-9497-CC430BEABCFF}"/>
                  </a:ext>
                </a:extLst>
              </p:cNvPr>
              <p:cNvSpPr/>
              <p:nvPr/>
            </p:nvSpPr>
            <p:spPr>
              <a:xfrm>
                <a:off x="4728637" y="3427307"/>
                <a:ext cx="275461" cy="27546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elay 6">
                <a:extLst>
                  <a:ext uri="{FF2B5EF4-FFF2-40B4-BE49-F238E27FC236}">
                    <a16:creationId xmlns:a16="http://schemas.microsoft.com/office/drawing/2014/main" id="{37680AEB-EC80-0476-9C41-C387C453619B}"/>
                  </a:ext>
                </a:extLst>
              </p:cNvPr>
              <p:cNvSpPr/>
              <p:nvPr/>
            </p:nvSpPr>
            <p:spPr>
              <a:xfrm rot="16200000">
                <a:off x="4655380" y="3714318"/>
                <a:ext cx="421974" cy="421974"/>
              </a:xfrm>
              <a:prstGeom prst="flowChartDelay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59E3AA-185A-E5C8-4772-F36FF81A9160}"/>
                  </a:ext>
                </a:extLst>
              </p:cNvPr>
              <p:cNvSpPr txBox="1"/>
              <p:nvPr/>
            </p:nvSpPr>
            <p:spPr>
              <a:xfrm rot="19800000">
                <a:off x="4589534" y="3801041"/>
                <a:ext cx="559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charset="0"/>
                  </a:rPr>
                  <a:t>User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D16E1F-9478-5FD9-A6D4-A425693BA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65"/>
            <a:stretch/>
          </p:blipFill>
          <p:spPr>
            <a:xfrm>
              <a:off x="7266573" y="3385693"/>
              <a:ext cx="905532" cy="5753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6948F1-495A-D626-0F9F-2320CE26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157" y="3290109"/>
              <a:ext cx="766495" cy="766495"/>
            </a:xfrm>
            <a:prstGeom prst="rect">
              <a:avLst/>
            </a:prstGeom>
          </p:spPr>
        </p:pic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14E1E974-C5C4-8341-45F8-B33BEA4D6F7D}"/>
                </a:ext>
              </a:extLst>
            </p:cNvPr>
            <p:cNvSpPr/>
            <p:nvPr/>
          </p:nvSpPr>
          <p:spPr>
            <a:xfrm>
              <a:off x="3801785" y="3549763"/>
              <a:ext cx="652637" cy="24923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BE8CDCB-1907-4F2E-9E4B-4465FF3EDEE6}"/>
                </a:ext>
              </a:extLst>
            </p:cNvPr>
            <p:cNvSpPr/>
            <p:nvPr/>
          </p:nvSpPr>
          <p:spPr>
            <a:xfrm>
              <a:off x="4910644" y="3326330"/>
              <a:ext cx="866106" cy="6961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Cloud</a:t>
              </a:r>
            </a:p>
          </p:txBody>
        </p:sp>
        <p:sp>
          <p:nvSpPr>
            <p:cNvPr id="13" name="Left-Right Arrow 12">
              <a:extLst>
                <a:ext uri="{FF2B5EF4-FFF2-40B4-BE49-F238E27FC236}">
                  <a16:creationId xmlns:a16="http://schemas.microsoft.com/office/drawing/2014/main" id="{B02297BB-7F97-F23F-B071-9AD459A1DB95}"/>
                </a:ext>
              </a:extLst>
            </p:cNvPr>
            <p:cNvSpPr/>
            <p:nvPr/>
          </p:nvSpPr>
          <p:spPr>
            <a:xfrm>
              <a:off x="6335940" y="3554103"/>
              <a:ext cx="640080" cy="238508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-Right Arrow 13">
              <a:extLst>
                <a:ext uri="{FF2B5EF4-FFF2-40B4-BE49-F238E27FC236}">
                  <a16:creationId xmlns:a16="http://schemas.microsoft.com/office/drawing/2014/main" id="{2697F576-C2AF-091A-F880-A54436C288F9}"/>
                </a:ext>
              </a:extLst>
            </p:cNvPr>
            <p:cNvSpPr/>
            <p:nvPr/>
          </p:nvSpPr>
          <p:spPr>
            <a:xfrm>
              <a:off x="8394548" y="3554103"/>
              <a:ext cx="640080" cy="238508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CC1D41-A710-38E4-C899-CEAC362C1A85}"/>
                </a:ext>
              </a:extLst>
            </p:cNvPr>
            <p:cNvCxnSpPr/>
            <p:nvPr/>
          </p:nvCxnSpPr>
          <p:spPr>
            <a:xfrm>
              <a:off x="6816436" y="3002922"/>
              <a:ext cx="381096" cy="3827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D803C2-066E-E7BD-8FC0-84F85DF09B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0706" y="3002922"/>
              <a:ext cx="381096" cy="3827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4A2BE6-7F63-838C-4005-210F30FAA7DB}"/>
                </a:ext>
              </a:extLst>
            </p:cNvPr>
            <p:cNvCxnSpPr/>
            <p:nvPr/>
          </p:nvCxnSpPr>
          <p:spPr>
            <a:xfrm>
              <a:off x="4476643" y="3002922"/>
              <a:ext cx="381096" cy="3827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1FB6B1-7D2C-D4B4-AC02-C67B67D52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13" y="3002922"/>
              <a:ext cx="381096" cy="3827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64659C-213C-95A3-CF44-4B01B1D41855}"/>
                </a:ext>
              </a:extLst>
            </p:cNvPr>
            <p:cNvSpPr txBox="1"/>
            <p:nvPr/>
          </p:nvSpPr>
          <p:spPr>
            <a:xfrm>
              <a:off x="8330508" y="3850097"/>
              <a:ext cx="768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Roboto" panose="02000000000000000000" pitchFamily="2" charset="0"/>
                  <a:ea typeface="Roboto" panose="02000000000000000000" pitchFamily="2" charset="0"/>
                </a:rPr>
                <a:t>Analog</a:t>
              </a:r>
            </a:p>
            <a:p>
              <a:pPr algn="ctr"/>
              <a:r>
                <a:rPr lang="en-US" sz="1400">
                  <a:latin typeface="Roboto" panose="02000000000000000000" pitchFamily="2" charset="0"/>
                  <a:ea typeface="Roboto" panose="02000000000000000000" pitchFamily="2" charset="0"/>
                </a:rPr>
                <a:t>Signals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493AE5-7A4A-303B-A855-5161CBC8082F}"/>
                </a:ext>
              </a:extLst>
            </p:cNvPr>
            <p:cNvGrpSpPr/>
            <p:nvPr/>
          </p:nvGrpSpPr>
          <p:grpSpPr>
            <a:xfrm>
              <a:off x="5056033" y="2402354"/>
              <a:ext cx="575328" cy="772744"/>
              <a:chOff x="5056033" y="2402354"/>
              <a:chExt cx="575328" cy="77274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0931F63-75FF-8B8F-5F17-BA1266312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56033" y="2402354"/>
                <a:ext cx="575328" cy="575328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5A4847-0334-4301-6BD6-D1D589AAE069}"/>
                  </a:ext>
                </a:extLst>
              </p:cNvPr>
              <p:cNvSpPr txBox="1"/>
              <p:nvPr/>
            </p:nvSpPr>
            <p:spPr>
              <a:xfrm>
                <a:off x="5151176" y="2959654"/>
                <a:ext cx="38504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>
                    <a:latin typeface="Roboto" panose="02000000000000000000" pitchFamily="2" charset="0"/>
                    <a:ea typeface="Roboto" panose="02000000000000000000" pitchFamily="2" charset="0"/>
                  </a:rPr>
                  <a:t>CPU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04E82D-2061-CEDA-8B18-B6CB4B3423DF}"/>
                </a:ext>
              </a:extLst>
            </p:cNvPr>
            <p:cNvGrpSpPr/>
            <p:nvPr/>
          </p:nvGrpSpPr>
          <p:grpSpPr>
            <a:xfrm>
              <a:off x="6884929" y="2402354"/>
              <a:ext cx="1618941" cy="765556"/>
              <a:chOff x="6884929" y="2402354"/>
              <a:chExt cx="1618941" cy="76555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ECD47C5-0032-8236-A7EB-30A2CDACD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4929" y="2402354"/>
                <a:ext cx="575328" cy="575328"/>
              </a:xfrm>
              <a:prstGeom prst="rect">
                <a:avLst/>
              </a:prstGeom>
            </p:spPr>
          </p:pic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4F7A30B9-8015-77D3-F40B-4D73793FAB2C}"/>
                  </a:ext>
                </a:extLst>
              </p:cNvPr>
              <p:cNvSpPr/>
              <p:nvPr/>
            </p:nvSpPr>
            <p:spPr>
              <a:xfrm>
                <a:off x="8020425" y="2653339"/>
                <a:ext cx="483445" cy="29678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DAC / ADC</a:t>
                </a: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81DC188C-C429-79D4-0729-BBC519445F41}"/>
                  </a:ext>
                </a:extLst>
              </p:cNvPr>
              <p:cNvSpPr/>
              <p:nvPr/>
            </p:nvSpPr>
            <p:spPr>
              <a:xfrm>
                <a:off x="7548758" y="2684066"/>
                <a:ext cx="387730" cy="238508"/>
              </a:xfrm>
              <a:prstGeom prst="left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660849-F82A-815F-ECE1-DA24762D0B7E}"/>
                  </a:ext>
                </a:extLst>
              </p:cNvPr>
              <p:cNvSpPr txBox="1"/>
              <p:nvPr/>
            </p:nvSpPr>
            <p:spPr>
              <a:xfrm>
                <a:off x="6980072" y="2952466"/>
                <a:ext cx="38504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>
                    <a:latin typeface="Roboto" panose="02000000000000000000" pitchFamily="2" charset="0"/>
                    <a:ea typeface="Roboto" panose="02000000000000000000" pitchFamily="2" charset="0"/>
                  </a:rPr>
                  <a:t>CPU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0144C3-F59C-3164-4DD7-BC46C4942158}"/>
                </a:ext>
              </a:extLst>
            </p:cNvPr>
            <p:cNvSpPr txBox="1"/>
            <p:nvPr/>
          </p:nvSpPr>
          <p:spPr>
            <a:xfrm>
              <a:off x="7488858" y="288304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Digital</a:t>
              </a:r>
            </a:p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Signals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8E564F-E974-93D1-DCFE-4BA77F377382}"/>
              </a:ext>
            </a:extLst>
          </p:cNvPr>
          <p:cNvGrpSpPr/>
          <p:nvPr/>
        </p:nvGrpSpPr>
        <p:grpSpPr>
          <a:xfrm>
            <a:off x="5518540" y="4044755"/>
            <a:ext cx="4715921" cy="1384090"/>
            <a:chOff x="6655980" y="3161504"/>
            <a:chExt cx="4715921" cy="1384090"/>
          </a:xfrm>
        </p:grpSpPr>
        <p:pic>
          <p:nvPicPr>
            <p:cNvPr id="52" name="Picture 51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7D95FCFD-099F-DB43-48D4-9D2D68385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5980" y="3215800"/>
              <a:ext cx="403622" cy="395860"/>
            </a:xfrm>
            <a:prstGeom prst="rect">
              <a:avLst/>
            </a:prstGeom>
          </p:spPr>
        </p:pic>
        <p:pic>
          <p:nvPicPr>
            <p:cNvPr id="53" name="Picture 52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1C36F877-F1E7-AFCE-E49E-DCA2B7E0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0182" y="3161504"/>
              <a:ext cx="403622" cy="395860"/>
            </a:xfrm>
            <a:prstGeom prst="rect">
              <a:avLst/>
            </a:prstGeom>
          </p:spPr>
        </p:pic>
        <p:pic>
          <p:nvPicPr>
            <p:cNvPr id="54" name="Picture 53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C675CFB0-ED4D-C490-48A8-CD21A29C5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3108" y="3446502"/>
              <a:ext cx="403622" cy="395860"/>
            </a:xfrm>
            <a:prstGeom prst="rect">
              <a:avLst/>
            </a:prstGeom>
          </p:spPr>
        </p:pic>
        <p:pic>
          <p:nvPicPr>
            <p:cNvPr id="55" name="Picture 54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F4846EA8-52F5-E8E1-0E56-76BE76B56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8279" y="4149734"/>
              <a:ext cx="403622" cy="395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026 0.2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QC-TEE: An Architecture for Trusted QPU</a:t>
            </a:r>
          </a:p>
        </p:txBody>
      </p:sp>
    </p:spTree>
    <p:extLst>
      <p:ext uri="{BB962C8B-B14F-4D97-AF65-F5344CB8AC3E}">
        <p14:creationId xmlns:p14="http://schemas.microsoft.com/office/powerpoint/2010/main" val="296183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Computer Trusted Execution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4" y="1308746"/>
            <a:ext cx="10086635" cy="4868217"/>
          </a:xfrm>
        </p:spPr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Demonstrate how introduction of trusted components in the QPU can help protect from malicious cloud providers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Inspired by trusted hardware in classical computers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Trade improved security for extra hardware and trust in manufacturer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Added features in the QPU can help hide </a:t>
            </a:r>
            <a:br>
              <a:rPr lang="en-US"/>
            </a:br>
            <a:r>
              <a:rPr lang="en-US"/>
              <a:t>circuits executing on the QPU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No need for blind quantum computation</a:t>
            </a:r>
          </a:p>
          <a:p>
            <a:pPr marL="811213" lvl="1" indent="-342900">
              <a:lnSpc>
                <a:spcPct val="100000"/>
              </a:lnSpc>
              <a:spcBef>
                <a:spcPts val="0"/>
              </a:spcBef>
            </a:pPr>
            <a:r>
              <a:rPr lang="en-US"/>
              <a:t>Simple logic to be added into QPU</a:t>
            </a:r>
          </a:p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2F4A1F-08A5-137D-CAF3-D9BA9875B79E}"/>
              </a:ext>
            </a:extLst>
          </p:cNvPr>
          <p:cNvSpPr txBox="1"/>
          <p:nvPr/>
        </p:nvSpPr>
        <p:spPr>
          <a:xfrm>
            <a:off x="392355" y="813670"/>
            <a:ext cx="8288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Theodoros </a:t>
            </a:r>
            <a:r>
              <a:rPr lang="en-US" sz="110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Trochatos</a:t>
            </a:r>
            <a:r>
              <a:rPr lang="en-US" sz="110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Chuanqi Xu, Sanjay Deshpande, Yao Lu, </a:t>
            </a:r>
            <a:r>
              <a:rPr lang="en-US" sz="110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Yongshan</a:t>
            </a:r>
            <a:r>
              <a:rPr lang="en-US" sz="110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Ding, and Jakub Szefer, “A Quantum Computer Trusted Execution Environment,” Computer Architecture Letters (CAL), 2023. Best of CAL Selection (to be presented at HPCA 2024).</a:t>
            </a:r>
            <a:endParaRPr lang="en-US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E3434C-47D1-2906-F589-39578B3A99B6}"/>
              </a:ext>
            </a:extLst>
          </p:cNvPr>
          <p:cNvGrpSpPr/>
          <p:nvPr/>
        </p:nvGrpSpPr>
        <p:grpSpPr>
          <a:xfrm>
            <a:off x="2945249" y="5141835"/>
            <a:ext cx="559769" cy="708985"/>
            <a:chOff x="4589534" y="3427307"/>
            <a:chExt cx="559769" cy="70898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BCA5D5E-80A1-77B1-58B3-FCDE6A539EE0}"/>
                </a:ext>
              </a:extLst>
            </p:cNvPr>
            <p:cNvSpPr/>
            <p:nvPr/>
          </p:nvSpPr>
          <p:spPr>
            <a:xfrm>
              <a:off x="4728637" y="3427307"/>
              <a:ext cx="275461" cy="2754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elay 31">
              <a:extLst>
                <a:ext uri="{FF2B5EF4-FFF2-40B4-BE49-F238E27FC236}">
                  <a16:creationId xmlns:a16="http://schemas.microsoft.com/office/drawing/2014/main" id="{FA1AA049-6A6F-4E4F-6359-AF331EE58713}"/>
                </a:ext>
              </a:extLst>
            </p:cNvPr>
            <p:cNvSpPr/>
            <p:nvPr/>
          </p:nvSpPr>
          <p:spPr>
            <a:xfrm rot="16200000">
              <a:off x="4655380" y="3714318"/>
              <a:ext cx="421974" cy="421974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09D5DF-A793-B634-3301-588FDE2AD165}"/>
                </a:ext>
              </a:extLst>
            </p:cNvPr>
            <p:cNvSpPr txBox="1"/>
            <p:nvPr/>
          </p:nvSpPr>
          <p:spPr>
            <a:xfrm rot="19800000">
              <a:off x="4589534" y="3801041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User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0448FD1A-63CD-0C4D-E9A5-3590069F4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5"/>
          <a:stretch/>
        </p:blipFill>
        <p:spPr>
          <a:xfrm>
            <a:off x="7266573" y="5305932"/>
            <a:ext cx="905532" cy="5753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8690D4-F7A3-696C-1E22-1D60937F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57" y="5210348"/>
            <a:ext cx="766495" cy="766495"/>
          </a:xfrm>
          <a:prstGeom prst="rect">
            <a:avLst/>
          </a:prstGeom>
        </p:spPr>
      </p:pic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BF2743B7-6485-932A-9ACB-D13BF0D8684A}"/>
              </a:ext>
            </a:extLst>
          </p:cNvPr>
          <p:cNvSpPr/>
          <p:nvPr/>
        </p:nvSpPr>
        <p:spPr>
          <a:xfrm>
            <a:off x="3801785" y="5470002"/>
            <a:ext cx="652637" cy="24923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ECA8F2B6-61EE-5907-A847-CFE9C2DB10BF}"/>
              </a:ext>
            </a:extLst>
          </p:cNvPr>
          <p:cNvSpPr/>
          <p:nvPr/>
        </p:nvSpPr>
        <p:spPr>
          <a:xfrm>
            <a:off x="4910644" y="5246569"/>
            <a:ext cx="866106" cy="696103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</a:p>
        </p:txBody>
      </p: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2B4669FA-73ED-1FD8-64DE-E6BDE10AEBA0}"/>
              </a:ext>
            </a:extLst>
          </p:cNvPr>
          <p:cNvSpPr/>
          <p:nvPr/>
        </p:nvSpPr>
        <p:spPr>
          <a:xfrm>
            <a:off x="6335940" y="5474342"/>
            <a:ext cx="640080" cy="23850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Right Arrow 39">
            <a:extLst>
              <a:ext uri="{FF2B5EF4-FFF2-40B4-BE49-F238E27FC236}">
                <a16:creationId xmlns:a16="http://schemas.microsoft.com/office/drawing/2014/main" id="{40CB325D-6CD1-12AD-88B0-BA8B04CCFF74}"/>
              </a:ext>
            </a:extLst>
          </p:cNvPr>
          <p:cNvSpPr/>
          <p:nvPr/>
        </p:nvSpPr>
        <p:spPr>
          <a:xfrm>
            <a:off x="8394548" y="5474342"/>
            <a:ext cx="640080" cy="23850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7460AA-B116-81F6-4F88-21A40221C8BA}"/>
              </a:ext>
            </a:extLst>
          </p:cNvPr>
          <p:cNvCxnSpPr/>
          <p:nvPr/>
        </p:nvCxnSpPr>
        <p:spPr>
          <a:xfrm>
            <a:off x="6816436" y="4923161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C3D85A-1971-E18C-0A58-3CBF544523F4}"/>
              </a:ext>
            </a:extLst>
          </p:cNvPr>
          <p:cNvCxnSpPr>
            <a:cxnSpLocks/>
          </p:cNvCxnSpPr>
          <p:nvPr/>
        </p:nvCxnSpPr>
        <p:spPr>
          <a:xfrm flipH="1">
            <a:off x="8200706" y="4923161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FA60A9-2269-3C3E-493E-CEF07DC3C003}"/>
              </a:ext>
            </a:extLst>
          </p:cNvPr>
          <p:cNvCxnSpPr/>
          <p:nvPr/>
        </p:nvCxnSpPr>
        <p:spPr>
          <a:xfrm>
            <a:off x="4476643" y="4923161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7BD956-CA8D-B80C-305A-F0AA7F582853}"/>
              </a:ext>
            </a:extLst>
          </p:cNvPr>
          <p:cNvCxnSpPr>
            <a:cxnSpLocks/>
          </p:cNvCxnSpPr>
          <p:nvPr/>
        </p:nvCxnSpPr>
        <p:spPr>
          <a:xfrm flipH="1">
            <a:off x="5860913" y="4923161"/>
            <a:ext cx="381096" cy="382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2D4B373-43E1-B316-4BEA-F4013332C722}"/>
              </a:ext>
            </a:extLst>
          </p:cNvPr>
          <p:cNvSpPr txBox="1"/>
          <p:nvPr/>
        </p:nvSpPr>
        <p:spPr>
          <a:xfrm>
            <a:off x="3744025" y="5723239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54511F-209E-F991-149F-2B685D46C2C2}"/>
              </a:ext>
            </a:extLst>
          </p:cNvPr>
          <p:cNvSpPr txBox="1"/>
          <p:nvPr/>
        </p:nvSpPr>
        <p:spPr>
          <a:xfrm>
            <a:off x="6293998" y="577033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B98D26-CB1C-B6B2-B657-69124FC8C619}"/>
              </a:ext>
            </a:extLst>
          </p:cNvPr>
          <p:cNvSpPr txBox="1"/>
          <p:nvPr/>
        </p:nvSpPr>
        <p:spPr>
          <a:xfrm>
            <a:off x="8330508" y="577033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Analog</a:t>
            </a:r>
          </a:p>
          <a:p>
            <a:pPr algn="ctr"/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D865B-6E7B-DFCB-8808-CDFFD75A3D76}"/>
              </a:ext>
            </a:extLst>
          </p:cNvPr>
          <p:cNvGrpSpPr/>
          <p:nvPr/>
        </p:nvGrpSpPr>
        <p:grpSpPr>
          <a:xfrm>
            <a:off x="5056033" y="4322593"/>
            <a:ext cx="575328" cy="772744"/>
            <a:chOff x="5056033" y="2402354"/>
            <a:chExt cx="575328" cy="7727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D6461EE-6768-3683-B476-302208F47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033" y="2402354"/>
              <a:ext cx="575328" cy="57532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7A037A-9792-DAFF-586E-5B11BF09EA54}"/>
                </a:ext>
              </a:extLst>
            </p:cNvPr>
            <p:cNvSpPr txBox="1"/>
            <p:nvPr/>
          </p:nvSpPr>
          <p:spPr>
            <a:xfrm>
              <a:off x="5151176" y="2959654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CPU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CF1A146-AC1D-B326-EE4F-5D4D6E00BE8D}"/>
              </a:ext>
            </a:extLst>
          </p:cNvPr>
          <p:cNvGrpSpPr/>
          <p:nvPr/>
        </p:nvGrpSpPr>
        <p:grpSpPr>
          <a:xfrm>
            <a:off x="6884929" y="4322593"/>
            <a:ext cx="1618941" cy="765556"/>
            <a:chOff x="6884929" y="2402354"/>
            <a:chExt cx="1618941" cy="76555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1659207-A2F6-C180-E278-776643167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929" y="2402354"/>
              <a:ext cx="575328" cy="575328"/>
            </a:xfrm>
            <a:prstGeom prst="rect">
              <a:avLst/>
            </a:prstGeom>
          </p:spPr>
        </p:pic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154FD8B-2F08-D4BA-4601-CF5564144D6E}"/>
                </a:ext>
              </a:extLst>
            </p:cNvPr>
            <p:cNvSpPr/>
            <p:nvPr/>
          </p:nvSpPr>
          <p:spPr>
            <a:xfrm>
              <a:off x="8020425" y="2653339"/>
              <a:ext cx="483445" cy="2967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DAC / ADC</a:t>
              </a:r>
            </a:p>
          </p:txBody>
        </p:sp>
        <p:sp>
          <p:nvSpPr>
            <p:cNvPr id="55" name="Left-Right Arrow 54">
              <a:extLst>
                <a:ext uri="{FF2B5EF4-FFF2-40B4-BE49-F238E27FC236}">
                  <a16:creationId xmlns:a16="http://schemas.microsoft.com/office/drawing/2014/main" id="{65B6A95F-CA21-F965-D026-BE466E32C792}"/>
                </a:ext>
              </a:extLst>
            </p:cNvPr>
            <p:cNvSpPr/>
            <p:nvPr/>
          </p:nvSpPr>
          <p:spPr>
            <a:xfrm>
              <a:off x="7548758" y="2684066"/>
              <a:ext cx="387730" cy="238508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A649AC-1494-D4D0-5AB4-FF78026CB25C}"/>
                </a:ext>
              </a:extLst>
            </p:cNvPr>
            <p:cNvSpPr txBox="1"/>
            <p:nvPr/>
          </p:nvSpPr>
          <p:spPr>
            <a:xfrm>
              <a:off x="6980072" y="2952466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>
                  <a:latin typeface="Roboto" panose="02000000000000000000" pitchFamily="2" charset="0"/>
                  <a:ea typeface="Roboto" panose="02000000000000000000" pitchFamily="2" charset="0"/>
                </a:rPr>
                <a:t>CPU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6152ABE-7286-6DDD-B052-EEA4B1342F86}"/>
              </a:ext>
            </a:extLst>
          </p:cNvPr>
          <p:cNvSpPr txBox="1"/>
          <p:nvPr/>
        </p:nvSpPr>
        <p:spPr>
          <a:xfrm>
            <a:off x="7488858" y="48032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>
                <a:latin typeface="Roboto" panose="02000000000000000000" pitchFamily="2" charset="0"/>
                <a:ea typeface="Roboto" panose="02000000000000000000" pitchFamily="2" charset="0"/>
              </a:rPr>
              <a:t>Digital</a:t>
            </a:r>
          </a:p>
          <a:p>
            <a:pPr algn="ctr"/>
            <a:r>
              <a:rPr lang="en-US" sz="800" b="1">
                <a:latin typeface="Roboto" panose="02000000000000000000" pitchFamily="2" charset="0"/>
                <a:ea typeface="Roboto" panose="02000000000000000000" pitchFamily="2" charset="0"/>
              </a:rPr>
              <a:t>Signals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2CB29B-3185-7DE5-8B78-DE8A2641121A}"/>
              </a:ext>
            </a:extLst>
          </p:cNvPr>
          <p:cNvGrpSpPr/>
          <p:nvPr/>
        </p:nvGrpSpPr>
        <p:grpSpPr>
          <a:xfrm>
            <a:off x="9164023" y="4583660"/>
            <a:ext cx="1552165" cy="1624476"/>
            <a:chOff x="9164023" y="4583660"/>
            <a:chExt cx="1552165" cy="1624476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122C0173-7DDB-2395-58D1-340719A0877C}"/>
                </a:ext>
              </a:extLst>
            </p:cNvPr>
            <p:cNvSpPr/>
            <p:nvPr/>
          </p:nvSpPr>
          <p:spPr>
            <a:xfrm>
              <a:off x="9164023" y="5018788"/>
              <a:ext cx="1104761" cy="1189348"/>
            </a:xfrm>
            <a:prstGeom prst="roundRect">
              <a:avLst/>
            </a:prstGeom>
            <a:noFill/>
            <a:ln w="28575">
              <a:solidFill>
                <a:srgbClr val="6195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864B81C-7F37-9D8C-C052-236A82B27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327" y="4583660"/>
              <a:ext cx="657861" cy="65786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666D90-897D-B320-D1AA-A6142851FA1C}"/>
              </a:ext>
            </a:extLst>
          </p:cNvPr>
          <p:cNvGrpSpPr/>
          <p:nvPr/>
        </p:nvGrpSpPr>
        <p:grpSpPr>
          <a:xfrm>
            <a:off x="5507823" y="4051412"/>
            <a:ext cx="3290750" cy="680858"/>
            <a:chOff x="5507823" y="4051412"/>
            <a:chExt cx="3290750" cy="680858"/>
          </a:xfrm>
        </p:grpSpPr>
        <p:pic>
          <p:nvPicPr>
            <p:cNvPr id="61" name="Picture 60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03EF9469-B8F2-8FD1-A278-53F5438FB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7823" y="4105708"/>
              <a:ext cx="403622" cy="395860"/>
            </a:xfrm>
            <a:prstGeom prst="rect">
              <a:avLst/>
            </a:prstGeom>
          </p:spPr>
        </p:pic>
        <p:pic>
          <p:nvPicPr>
            <p:cNvPr id="63" name="Picture 62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090FFA17-76C4-BA83-2BC4-B8545BE1B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2025" y="4051412"/>
              <a:ext cx="403622" cy="395860"/>
            </a:xfrm>
            <a:prstGeom prst="rect">
              <a:avLst/>
            </a:prstGeom>
          </p:spPr>
        </p:pic>
        <p:pic>
          <p:nvPicPr>
            <p:cNvPr id="64" name="Picture 63" descr="A red hat and coat with a black background&#10;&#10;Description automatically generated">
              <a:extLst>
                <a:ext uri="{FF2B5EF4-FFF2-40B4-BE49-F238E27FC236}">
                  <a16:creationId xmlns:a16="http://schemas.microsoft.com/office/drawing/2014/main" id="{3CA73DEB-D0F6-6435-EC52-6A3844631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4951" y="4336410"/>
              <a:ext cx="403622" cy="395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0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Remote Execution of Quantum Circuits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D1E-CEB3-164D-B340-6CD046ED2103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/>
              <a:t>9</a:t>
            </a:fld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730966" y="2570644"/>
            <a:ext cx="7886443" cy="3823601"/>
            <a:chOff x="1318834" y="1503960"/>
            <a:chExt cx="8758781" cy="4246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8" b="16916"/>
            <a:stretch/>
          </p:blipFill>
          <p:spPr>
            <a:xfrm>
              <a:off x="4711157" y="1677654"/>
              <a:ext cx="5185833" cy="32850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5078" y="1503960"/>
              <a:ext cx="1536768" cy="30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Analog RF Pulses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567265" y="3925198"/>
              <a:ext cx="1285427" cy="51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Digital</a:t>
              </a:r>
            </a:p>
            <a:p>
              <a:pPr algn="ctr"/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Signals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3433023" y="1538144"/>
              <a:ext cx="1425366" cy="949146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Cloud-based Access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98532" y="1987241"/>
              <a:ext cx="568938" cy="1554480"/>
              <a:chOff x="3218344" y="2464377"/>
              <a:chExt cx="568938" cy="1554480"/>
            </a:xfrm>
          </p:grpSpPr>
          <p:cxnSp>
            <p:nvCxnSpPr>
              <p:cNvPr id="11" name="Elbow Connector 10"/>
              <p:cNvCxnSpPr/>
              <p:nvPr/>
            </p:nvCxnSpPr>
            <p:spPr>
              <a:xfrm rot="16200000" flipV="1">
                <a:off x="2724439" y="3014799"/>
                <a:ext cx="1491393" cy="503583"/>
              </a:xfrm>
              <a:prstGeom prst="bentConnector3">
                <a:avLst>
                  <a:gd name="adj1" fmla="val 99760"/>
                </a:avLst>
              </a:prstGeom>
              <a:ln w="19050">
                <a:solidFill>
                  <a:schemeClr val="tx1"/>
                </a:solidFill>
                <a:headEnd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/>
              <p:nvPr/>
            </p:nvCxnSpPr>
            <p:spPr>
              <a:xfrm rot="16200000" flipV="1">
                <a:off x="2735722" y="2967297"/>
                <a:ext cx="1554480" cy="548640"/>
              </a:xfrm>
              <a:prstGeom prst="bentConnector3">
                <a:avLst>
                  <a:gd name="adj1" fmla="val 99760"/>
                </a:avLst>
              </a:prstGeom>
              <a:ln w="19050">
                <a:solidFill>
                  <a:schemeClr val="tx1"/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750220" y="5024370"/>
              <a:ext cx="1285427" cy="51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Management 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7545" y="5032675"/>
              <a:ext cx="1974078" cy="7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Quantum</a:t>
              </a:r>
              <a:b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</a:br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Computer</a:t>
              </a:r>
              <a:b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</a:br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Controllers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528739" y="2508115"/>
              <a:ext cx="1285427" cy="51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Network Packets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03480" y="4986525"/>
              <a:ext cx="1974135" cy="7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Quantum </a:t>
              </a:r>
            </a:p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Processing</a:t>
              </a:r>
            </a:p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Unit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2809693" y="1980672"/>
              <a:ext cx="538027" cy="1044577"/>
              <a:chOff x="3218344" y="2464378"/>
              <a:chExt cx="538027" cy="1044577"/>
            </a:xfrm>
          </p:grpSpPr>
          <p:cxnSp>
            <p:nvCxnSpPr>
              <p:cNvPr id="18" name="Elbow Connector 17"/>
              <p:cNvCxnSpPr/>
              <p:nvPr/>
            </p:nvCxnSpPr>
            <p:spPr>
              <a:xfrm rot="16200000" flipV="1">
                <a:off x="2973257" y="2765983"/>
                <a:ext cx="988058" cy="497883"/>
              </a:xfrm>
              <a:prstGeom prst="bentConnector3">
                <a:avLst>
                  <a:gd name="adj1" fmla="val 100165"/>
                </a:avLst>
              </a:prstGeom>
              <a:ln w="19050">
                <a:solidFill>
                  <a:schemeClr val="tx1"/>
                </a:solidFill>
                <a:headEnd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 rot="16200000" flipV="1">
                <a:off x="2975218" y="2727802"/>
                <a:ext cx="1044577" cy="517729"/>
              </a:xfrm>
              <a:prstGeom prst="bentConnector3">
                <a:avLst>
                  <a:gd name="adj1" fmla="val 100723"/>
                </a:avLst>
              </a:prstGeom>
              <a:ln w="19050">
                <a:solidFill>
                  <a:schemeClr val="tx1"/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318834" y="4459127"/>
              <a:ext cx="1285427" cy="996701"/>
              <a:chOff x="3376933" y="3712019"/>
              <a:chExt cx="1285427" cy="99670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67"/>
              <a:stretch/>
            </p:blipFill>
            <p:spPr>
              <a:xfrm>
                <a:off x="3744142" y="3712019"/>
                <a:ext cx="551008" cy="48397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376933" y="4195989"/>
                <a:ext cx="1285427" cy="51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Roboto" panose="02000000000000000000" pitchFamily="2" charset="0"/>
                    <a:ea typeface="Roboto" panose="02000000000000000000" pitchFamily="2" charset="0"/>
                    <a:cs typeface="Arial" charset="0"/>
                  </a:rPr>
                  <a:t>Quantum Program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750659" y="4473831"/>
              <a:ext cx="1640048" cy="981997"/>
              <a:chOff x="4808758" y="3726723"/>
              <a:chExt cx="1640048" cy="9819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149" y="3726723"/>
                <a:ext cx="469266" cy="469266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808758" y="4195989"/>
                <a:ext cx="1640048" cy="51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Roboto" panose="02000000000000000000" pitchFamily="2" charset="0"/>
                    <a:ea typeface="Roboto" panose="02000000000000000000" pitchFamily="2" charset="0"/>
                    <a:cs typeface="Arial" charset="0"/>
                  </a:rPr>
                  <a:t>Quantum Program Compiler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533867" y="4837384"/>
              <a:ext cx="4335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Brace 29"/>
            <p:cNvSpPr/>
            <p:nvPr/>
          </p:nvSpPr>
          <p:spPr>
            <a:xfrm rot="16200000">
              <a:off x="2806926" y="3015402"/>
              <a:ext cx="190107" cy="2613282"/>
            </a:xfrm>
            <a:prstGeom prst="rightBrace">
              <a:avLst>
                <a:gd name="adj1" fmla="val 8333"/>
                <a:gd name="adj2" fmla="val 4633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85222" y="2237132"/>
              <a:ext cx="1281867" cy="51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Classical </a:t>
              </a:r>
              <a:b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</a:br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Co-processor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23543" r="64633" b="23837"/>
            <a:stretch/>
          </p:blipFill>
          <p:spPr>
            <a:xfrm>
              <a:off x="6035647" y="1540088"/>
              <a:ext cx="372357" cy="69610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 rot="5400000">
              <a:off x="1923034" y="2257088"/>
              <a:ext cx="1285427" cy="51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Network Packets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 rot="16200000" flipH="1">
              <a:off x="6358879" y="2517034"/>
              <a:ext cx="306880" cy="709547"/>
              <a:chOff x="3202391" y="2464378"/>
              <a:chExt cx="553980" cy="1044577"/>
            </a:xfrm>
          </p:grpSpPr>
          <p:cxnSp>
            <p:nvCxnSpPr>
              <p:cNvPr id="35" name="Elbow Connector 34"/>
              <p:cNvCxnSpPr/>
              <p:nvPr/>
            </p:nvCxnSpPr>
            <p:spPr>
              <a:xfrm rot="5400000" flipH="1">
                <a:off x="2964313" y="2788600"/>
                <a:ext cx="920178" cy="444021"/>
              </a:xfrm>
              <a:prstGeom prst="bentConnector3">
                <a:avLst>
                  <a:gd name="adj1" fmla="val 99294"/>
                </a:avLst>
              </a:prstGeom>
              <a:ln w="19050">
                <a:solidFill>
                  <a:schemeClr val="tx1"/>
                </a:solidFill>
                <a:headEnd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/>
              <p:nvPr/>
            </p:nvCxnSpPr>
            <p:spPr>
              <a:xfrm rot="16200000" flipV="1">
                <a:off x="2975218" y="2727802"/>
                <a:ext cx="1044577" cy="517729"/>
              </a:xfrm>
              <a:prstGeom prst="bentConnector3">
                <a:avLst>
                  <a:gd name="adj1" fmla="val 100723"/>
                </a:avLst>
              </a:prstGeom>
              <a:ln w="19050">
                <a:solidFill>
                  <a:schemeClr val="tx1"/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5719682" y="3035377"/>
              <a:ext cx="1285427" cy="30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Digital Signals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76F394-B5DA-2A8C-E352-E1D8EB1F8693}"/>
              </a:ext>
            </a:extLst>
          </p:cNvPr>
          <p:cNvGrpSpPr/>
          <p:nvPr/>
        </p:nvGrpSpPr>
        <p:grpSpPr>
          <a:xfrm>
            <a:off x="4804640" y="4076679"/>
            <a:ext cx="559769" cy="708985"/>
            <a:chOff x="4589534" y="3427307"/>
            <a:chExt cx="559769" cy="7089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8C5ADE-F445-9503-DA83-E5BA3B11EF7B}"/>
                </a:ext>
              </a:extLst>
            </p:cNvPr>
            <p:cNvSpPr/>
            <p:nvPr/>
          </p:nvSpPr>
          <p:spPr>
            <a:xfrm>
              <a:off x="4728637" y="3427307"/>
              <a:ext cx="275461" cy="2754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Delay 37">
              <a:extLst>
                <a:ext uri="{FF2B5EF4-FFF2-40B4-BE49-F238E27FC236}">
                  <a16:creationId xmlns:a16="http://schemas.microsoft.com/office/drawing/2014/main" id="{8EE08BBA-9D35-4FB7-9E56-A9B0F6C1145A}"/>
                </a:ext>
              </a:extLst>
            </p:cNvPr>
            <p:cNvSpPr/>
            <p:nvPr/>
          </p:nvSpPr>
          <p:spPr>
            <a:xfrm rot="16200000">
              <a:off x="4655380" y="3714318"/>
              <a:ext cx="421974" cy="421974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01781-22A6-73B9-937F-A1581F862F20}"/>
                </a:ext>
              </a:extLst>
            </p:cNvPr>
            <p:cNvSpPr txBox="1"/>
            <p:nvPr/>
          </p:nvSpPr>
          <p:spPr>
            <a:xfrm rot="19800000">
              <a:off x="4589534" y="3801041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User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0AF8FA-F473-287F-90F8-64A7A532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4" y="1308746"/>
            <a:ext cx="11458937" cy="4868217"/>
          </a:xfrm>
        </p:spPr>
        <p:txBody>
          <a:bodyPr>
            <a:noAutofit/>
          </a:bodyPr>
          <a:lstStyle/>
          <a:p>
            <a:pPr marL="354013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Users submit circuits that are processed by the cloud provider, and eventually issued to quantum computer controller for execution on the quantum computer</a:t>
            </a:r>
          </a:p>
        </p:txBody>
      </p:sp>
      <p:pic>
        <p:nvPicPr>
          <p:cNvPr id="22" name="Picture 2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6605C4-C390-1660-9F4C-432F3A67BE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6899" r="6169" b="13861"/>
          <a:stretch/>
        </p:blipFill>
        <p:spPr>
          <a:xfrm>
            <a:off x="4245904" y="4581952"/>
            <a:ext cx="1567055" cy="670296"/>
          </a:xfrm>
          <a:prstGeom prst="rect">
            <a:avLst/>
          </a:prstGeom>
          <a:ln w="28575">
            <a:solidFill>
              <a:srgbClr val="1D528C"/>
            </a:solidFill>
          </a:ln>
        </p:spPr>
      </p:pic>
      <p:pic>
        <p:nvPicPr>
          <p:cNvPr id="41" name="Picture 40" descr="A diagram of a graph&#10;&#10;Description automatically generated">
            <a:extLst>
              <a:ext uri="{FF2B5EF4-FFF2-40B4-BE49-F238E27FC236}">
                <a16:creationId xmlns:a16="http://schemas.microsoft.com/office/drawing/2014/main" id="{E0749427-EB27-FEAF-6DD9-BDBC1C3DB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260" y="4168850"/>
            <a:ext cx="1620340" cy="603777"/>
          </a:xfrm>
          <a:prstGeom prst="rect">
            <a:avLst/>
          </a:prstGeom>
          <a:ln w="28575">
            <a:solidFill>
              <a:srgbClr val="1D528C"/>
            </a:solidFill>
          </a:ln>
        </p:spPr>
      </p:pic>
    </p:spTree>
    <p:extLst>
      <p:ext uri="{BB962C8B-B14F-4D97-AF65-F5344CB8AC3E}">
        <p14:creationId xmlns:p14="http://schemas.microsoft.com/office/powerpoint/2010/main" val="3781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1088 C -0.00404 -0.07199 -0.01029 -0.1331 -0.00755 -0.17778 C -0.00495 -0.22269 -0.00143 -0.25671 0.01849 -0.27986 C 0.03841 -0.30301 0.08203 -0.3169 0.11172 -0.3169 C 0.14141 -0.3169 0.18151 -0.30695 0.19648 -0.27986 C 0.21159 -0.25278 0.20352 -0.19792 0.20182 -0.15463 C 0.2 -0.11134 0.18021 -0.05116 0.18607 -0.02014 C 0.19193 0.01088 0.21771 0.02222 0.23698 0.03194 C 0.25625 0.0419 0.28424 0.04954 0.30156 0.03889 C 0.31888 0.02824 0.34076 -0.03171 0.34076 -0.03171 L 0.34076 -0.03171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1134 C -0.00898 -0.07129 -0.01888 -0.13125 -0.01536 -0.17222 C -0.01184 -0.21342 -0.00156 -0.24074 0.02214 -0.25787 C 0.04597 -0.275 0.10365 -0.27893 0.12735 -0.27523 C 0.15118 -0.27153 0.16224 -0.25741 0.16485 -0.23611 C 0.16758 -0.21481 0.14922 -0.18032 0.14375 -0.14768 C 0.13816 -0.11504 0.13256 -0.06805 0.13152 -0.04028 C 0.13034 -0.0125 0.13373 0.00324 0.13711 0.01921 " pathEditMode="relative" ptsTypes="AAAAAAAA">
                                      <p:cBhvr>
                                        <p:cTn id="1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80369</TotalTime>
  <Words>1223</Words>
  <Application>Microsoft Macintosh PowerPoint</Application>
  <PresentationFormat>Widescreen</PresentationFormat>
  <Paragraphs>383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Roboto</vt:lpstr>
      <vt:lpstr>Times New Roman</vt:lpstr>
      <vt:lpstr>Office Theme</vt:lpstr>
      <vt:lpstr>PowerPoint Presentation</vt:lpstr>
      <vt:lpstr>Quantum Computing Today</vt:lpstr>
      <vt:lpstr>Architectures for Secure Quantum Computing Systems</vt:lpstr>
      <vt:lpstr>Typical Quantum Computer System Overview</vt:lpstr>
      <vt:lpstr>Typical Quantum Computer System Overview</vt:lpstr>
      <vt:lpstr>Assumptions and Threats</vt:lpstr>
      <vt:lpstr>QC-TEE: An Architecture for Trusted QPU</vt:lpstr>
      <vt:lpstr>Quantum Computer Trusted Execution Environment</vt:lpstr>
      <vt:lpstr>Remote Execution of Quantum Circuits</vt:lpstr>
      <vt:lpstr>QC-TEE Assumptions</vt:lpstr>
      <vt:lpstr>High-Level Idea of Hiding Control Pulses</vt:lpstr>
      <vt:lpstr>Trusted Hardware for Attenuation of Control Pulses</vt:lpstr>
      <vt:lpstr>End-to-End Operation</vt:lpstr>
      <vt:lpstr>Evaluation Setup</vt:lpstr>
      <vt:lpstr>Evaluation Using Variational Distance</vt:lpstr>
      <vt:lpstr>Evaluation of Benchmark Correctness</vt:lpstr>
      <vt:lpstr>Security Analysis</vt:lpstr>
      <vt:lpstr>Open Challenges in Securing Quantum Computer Architectures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Szefer, Jakub</cp:lastModifiedBy>
  <cp:revision>1539</cp:revision>
  <cp:lastPrinted>2023-09-17T14:47:51Z</cp:lastPrinted>
  <dcterms:created xsi:type="dcterms:W3CDTF">2018-04-17T17:18:07Z</dcterms:created>
  <dcterms:modified xsi:type="dcterms:W3CDTF">2024-04-05T02:00:17Z</dcterms:modified>
</cp:coreProperties>
</file>